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7" r:id="rId2"/>
    <p:sldId id="432" r:id="rId3"/>
    <p:sldId id="473" r:id="rId4"/>
    <p:sldId id="472" r:id="rId5"/>
    <p:sldId id="483" r:id="rId6"/>
    <p:sldId id="480" r:id="rId7"/>
    <p:sldId id="481" r:id="rId8"/>
    <p:sldId id="486" r:id="rId9"/>
    <p:sldId id="484" r:id="rId10"/>
    <p:sldId id="485" r:id="rId11"/>
    <p:sldId id="48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rgbClr val="0033CC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8000"/>
    <a:srgbClr val="0033CC"/>
    <a:srgbClr val="FF0000"/>
    <a:srgbClr val="007CD0"/>
    <a:srgbClr val="FF66FF"/>
    <a:srgbClr val="000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7" autoAdjust="0"/>
    <p:restoredTop sz="93407" autoAdjust="0"/>
  </p:normalViewPr>
  <p:slideViewPr>
    <p:cSldViewPr>
      <p:cViewPr>
        <p:scale>
          <a:sx n="75" d="100"/>
          <a:sy n="75" d="100"/>
        </p:scale>
        <p:origin x="-54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.wmf"/><Relationship Id="rId1" Type="http://schemas.openxmlformats.org/officeDocument/2006/relationships/image" Target="../media/image4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</a:defRPr>
            </a:lvl1pPr>
          </a:lstStyle>
          <a:p>
            <a:fld id="{05A37777-03AE-4182-8536-5C92CA1C67B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7A1DEF-540D-450D-B77B-978E3762E49C}" type="slidenum">
              <a:rPr lang="ru-RU"/>
              <a:pPr/>
              <a:t>1</a:t>
            </a:fld>
            <a:endParaRPr lang="ru-RU"/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6C770-E78F-4080-AC32-7BC5AF135878}" type="slidenum">
              <a:rPr lang="ru-RU"/>
              <a:pPr/>
              <a:t>2</a:t>
            </a:fld>
            <a:endParaRPr lang="ru-RU"/>
          </a:p>
        </p:txBody>
      </p:sp>
      <p:sp>
        <p:nvSpPr>
          <p:cNvPr id="801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37777-03AE-4182-8536-5C92CA1C67B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324D3-0743-4D28-B215-BE89DB7B3C3C}" type="slidenum">
              <a:rPr lang="ru-RU"/>
              <a:pPr/>
              <a:t>4</a:t>
            </a:fld>
            <a:endParaRPr lang="ru-RU"/>
          </a:p>
        </p:txBody>
      </p:sp>
      <p:sp>
        <p:nvSpPr>
          <p:cNvPr id="910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\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5FD63-D1F7-416E-889C-DE5F497807F1}" type="slidenum">
              <a:rPr lang="ru-RU"/>
              <a:pPr/>
              <a:t>6</a:t>
            </a:fld>
            <a:endParaRPr lang="ru-RU"/>
          </a:p>
        </p:txBody>
      </p:sp>
      <p:sp>
        <p:nvSpPr>
          <p:cNvPr id="925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\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3A29C-0755-4B95-93B3-0002ACE5FEE8}" type="slidenum">
              <a:rPr lang="ru-RU"/>
              <a:pPr/>
              <a:t>7</a:t>
            </a:fld>
            <a:endParaRPr lang="ru-RU"/>
          </a:p>
        </p:txBody>
      </p:sp>
      <p:sp>
        <p:nvSpPr>
          <p:cNvPr id="927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\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6F86F-ABE8-4455-B28D-43B1CE2C594C}" type="slidenum">
              <a:rPr lang="ru-RU"/>
              <a:pPr/>
              <a:t>9</a:t>
            </a:fld>
            <a:endParaRPr lang="ru-RU"/>
          </a:p>
        </p:txBody>
      </p:sp>
      <p:sp>
        <p:nvSpPr>
          <p:cNvPr id="93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\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BCA8D-3C4B-4258-B609-87324EC55E5F}" type="slidenum">
              <a:rPr lang="ru-RU"/>
              <a:pPr/>
              <a:t>10</a:t>
            </a:fld>
            <a:endParaRPr lang="ru-RU"/>
          </a:p>
        </p:txBody>
      </p:sp>
      <p:sp>
        <p:nvSpPr>
          <p:cNvPr id="939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\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85738-2774-47A9-966E-3A5D70A990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DE94A-AF80-453E-804B-B215B5C28C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33161-8193-4A0B-9E10-68F9B8EABD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C0C73-27A7-497A-911E-5C5BCF0139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AACED-5230-4C97-B6D0-4326398977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11340-6585-4150-A38E-C72E9E7EDE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65219-EEAB-4DD2-B067-2BA7FB74B9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8EF08-83C3-4D9B-B13E-4E69BC417E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CEF0C-3AC5-4062-B2C5-92E8B5599C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E5AB0-4546-4323-9BA0-47ACAFF7A7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F6723-08B8-48B2-9B16-0B3BCAC01D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</a:defRPr>
            </a:lvl1pPr>
          </a:lstStyle>
          <a:p>
            <a:fld id="{EF6636CE-39F1-4E60-8805-E544125B7CC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226" name="Group 2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56422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2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2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4235" name="WordArt 11"/>
          <p:cNvSpPr>
            <a:spLocks noChangeArrowheads="1" noChangeShapeType="1" noTextEdit="1"/>
          </p:cNvSpPr>
          <p:nvPr/>
        </p:nvSpPr>
        <p:spPr bwMode="auto">
          <a:xfrm>
            <a:off x="685800" y="2286000"/>
            <a:ext cx="7772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kern="10" dirty="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Синус, косинус </a:t>
            </a:r>
          </a:p>
          <a:p>
            <a:pPr algn="ctr"/>
            <a:endParaRPr lang="ru-RU" sz="6600" kern="10" dirty="0">
              <a:ln w="254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66FF"/>
                  </a:gs>
                  <a:gs pos="50000">
                    <a:srgbClr val="B400B4"/>
                  </a:gs>
                  <a:gs pos="100000">
                    <a:srgbClr val="FF66FF"/>
                  </a:gs>
                </a:gsLst>
                <a:lin ang="189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64239" name="Picture 15" descr="cif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475818">
            <a:off x="4432626" y="696999"/>
            <a:ext cx="633412" cy="732781"/>
          </a:xfrm>
          <a:prstGeom prst="rect">
            <a:avLst/>
          </a:prstGeom>
          <a:noFill/>
        </p:spPr>
      </p:pic>
      <p:graphicFrame>
        <p:nvGraphicFramePr>
          <p:cNvPr id="564286" name="Object 6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64286" name="Формула" r:id="rId5" imgW="114120" imgH="215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7986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3798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8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8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9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9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9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9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799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7995" name="Oval 11"/>
          <p:cNvSpPr>
            <a:spLocks noChangeArrowheads="1"/>
          </p:cNvSpPr>
          <p:nvPr/>
        </p:nvSpPr>
        <p:spPr bwMode="auto">
          <a:xfrm>
            <a:off x="685800" y="14478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37996" name="Text Box 12"/>
          <p:cNvSpPr txBox="1">
            <a:spLocks noChangeArrowheads="1"/>
          </p:cNvSpPr>
          <p:nvPr/>
        </p:nvSpPr>
        <p:spPr bwMode="auto">
          <a:xfrm>
            <a:off x="6248400" y="3200400"/>
            <a:ext cx="4651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7997" name="Freeform 13"/>
          <p:cNvSpPr>
            <a:spLocks/>
          </p:cNvSpPr>
          <p:nvPr/>
        </p:nvSpPr>
        <p:spPr bwMode="auto">
          <a:xfrm>
            <a:off x="469900" y="3694113"/>
            <a:ext cx="59007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7998" name="Freeform 14"/>
          <p:cNvSpPr>
            <a:spLocks/>
          </p:cNvSpPr>
          <p:nvPr/>
        </p:nvSpPr>
        <p:spPr bwMode="auto">
          <a:xfrm>
            <a:off x="2928938" y="815975"/>
            <a:ext cx="17462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7999" name="Text Box 15"/>
          <p:cNvSpPr txBox="1">
            <a:spLocks noChangeArrowheads="1"/>
          </p:cNvSpPr>
          <p:nvPr/>
        </p:nvSpPr>
        <p:spPr bwMode="auto">
          <a:xfrm>
            <a:off x="2565400" y="4064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8000" name="Text Box 16"/>
          <p:cNvSpPr txBox="1">
            <a:spLocks noChangeArrowheads="1"/>
          </p:cNvSpPr>
          <p:nvPr/>
        </p:nvSpPr>
        <p:spPr bwMode="auto">
          <a:xfrm>
            <a:off x="2408238" y="35988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8001" name="Freeform 17"/>
          <p:cNvSpPr>
            <a:spLocks/>
          </p:cNvSpPr>
          <p:nvPr/>
        </p:nvSpPr>
        <p:spPr bwMode="auto">
          <a:xfrm>
            <a:off x="1651000" y="4978400"/>
            <a:ext cx="3206750" cy="12700"/>
          </a:xfrm>
          <a:custGeom>
            <a:avLst/>
            <a:gdLst/>
            <a:ahLst/>
            <a:cxnLst>
              <a:cxn ang="0">
                <a:pos x="1566" y="6"/>
              </a:cxn>
              <a:cxn ang="0">
                <a:pos x="0" y="0"/>
              </a:cxn>
            </a:cxnLst>
            <a:rect l="0" t="0" r="r" b="b"/>
            <a:pathLst>
              <a:path w="1566" h="6">
                <a:moveTo>
                  <a:pt x="1566" y="6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38002" name="Group 18"/>
          <p:cNvGrpSpPr>
            <a:grpSpLocks/>
          </p:cNvGrpSpPr>
          <p:nvPr/>
        </p:nvGrpSpPr>
        <p:grpSpPr bwMode="auto">
          <a:xfrm>
            <a:off x="609600" y="3606800"/>
            <a:ext cx="4668838" cy="157163"/>
            <a:chOff x="208" y="2448"/>
            <a:chExt cx="2941" cy="99"/>
          </a:xfrm>
        </p:grpSpPr>
        <p:grpSp>
          <p:nvGrpSpPr>
            <p:cNvPr id="938003" name="Group 19"/>
            <p:cNvGrpSpPr>
              <a:grpSpLocks/>
            </p:cNvGrpSpPr>
            <p:nvPr/>
          </p:nvGrpSpPr>
          <p:grpSpPr bwMode="auto">
            <a:xfrm>
              <a:off x="1680" y="2448"/>
              <a:ext cx="1469" cy="83"/>
              <a:chOff x="1680" y="2448"/>
              <a:chExt cx="1469" cy="83"/>
            </a:xfrm>
          </p:grpSpPr>
          <p:sp>
            <p:nvSpPr>
              <p:cNvPr id="938004" name="Freeform 20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005" name="Oval 21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38006" name="Group 22"/>
            <p:cNvGrpSpPr>
              <a:grpSpLocks/>
            </p:cNvGrpSpPr>
            <p:nvPr/>
          </p:nvGrpSpPr>
          <p:grpSpPr bwMode="auto">
            <a:xfrm flipH="1" flipV="1">
              <a:off x="208" y="2464"/>
              <a:ext cx="1469" cy="83"/>
              <a:chOff x="1680" y="2448"/>
              <a:chExt cx="1469" cy="83"/>
            </a:xfrm>
          </p:grpSpPr>
          <p:sp>
            <p:nvSpPr>
              <p:cNvPr id="938007" name="Freeform 23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noFill/>
              <a:ln w="28575" cap="flat" cmpd="sng">
                <a:noFill/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008" name="Oval 24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noFill/>
              <a:ln w="9525">
                <a:noFill/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938009" name="Group 25"/>
          <p:cNvGrpSpPr>
            <a:grpSpLocks/>
          </p:cNvGrpSpPr>
          <p:nvPr/>
        </p:nvGrpSpPr>
        <p:grpSpPr bwMode="auto">
          <a:xfrm>
            <a:off x="609600" y="3606800"/>
            <a:ext cx="4668838" cy="157163"/>
            <a:chOff x="208" y="2448"/>
            <a:chExt cx="2941" cy="99"/>
          </a:xfrm>
        </p:grpSpPr>
        <p:grpSp>
          <p:nvGrpSpPr>
            <p:cNvPr id="938010" name="Group 26"/>
            <p:cNvGrpSpPr>
              <a:grpSpLocks/>
            </p:cNvGrpSpPr>
            <p:nvPr/>
          </p:nvGrpSpPr>
          <p:grpSpPr bwMode="auto">
            <a:xfrm>
              <a:off x="1680" y="2448"/>
              <a:ext cx="1469" cy="83"/>
              <a:chOff x="1680" y="2448"/>
              <a:chExt cx="1469" cy="83"/>
            </a:xfrm>
          </p:grpSpPr>
          <p:sp>
            <p:nvSpPr>
              <p:cNvPr id="938011" name="Freeform 27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solidFill>
                <a:srgbClr val="007CD0"/>
              </a:solidFill>
              <a:ln w="28575" cap="flat" cmpd="sng">
                <a:solidFill>
                  <a:srgbClr val="007CD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012" name="Oval 28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solidFill>
                <a:srgbClr val="007CD0"/>
              </a:soli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38013" name="Group 29"/>
            <p:cNvGrpSpPr>
              <a:grpSpLocks/>
            </p:cNvGrpSpPr>
            <p:nvPr/>
          </p:nvGrpSpPr>
          <p:grpSpPr bwMode="auto">
            <a:xfrm flipH="1" flipV="1">
              <a:off x="208" y="2464"/>
              <a:ext cx="1469" cy="83"/>
              <a:chOff x="1680" y="2448"/>
              <a:chExt cx="1469" cy="83"/>
            </a:xfrm>
          </p:grpSpPr>
          <p:sp>
            <p:nvSpPr>
              <p:cNvPr id="938014" name="Freeform 30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solidFill>
                <a:srgbClr val="007CD0"/>
              </a:solidFill>
              <a:ln w="28575" cap="flat" cmpd="sng">
                <a:noFill/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015" name="Oval 31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noFill/>
              <a:ln w="9525">
                <a:noFill/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38019" name="Freeform 35"/>
          <p:cNvSpPr>
            <a:spLocks/>
          </p:cNvSpPr>
          <p:nvPr/>
        </p:nvSpPr>
        <p:spPr bwMode="auto">
          <a:xfrm>
            <a:off x="2971800" y="3683000"/>
            <a:ext cx="1993900" cy="12700"/>
          </a:xfrm>
          <a:custGeom>
            <a:avLst/>
            <a:gdLst/>
            <a:ahLst/>
            <a:cxnLst>
              <a:cxn ang="0">
                <a:pos x="1256" y="0"/>
              </a:cxn>
              <a:cxn ang="0">
                <a:pos x="0" y="8"/>
              </a:cxn>
            </a:cxnLst>
            <a:rect l="0" t="0" r="r" b="b"/>
            <a:pathLst>
              <a:path w="1256" h="8">
                <a:moveTo>
                  <a:pt x="1256" y="0"/>
                </a:moveTo>
                <a:lnTo>
                  <a:pt x="0" y="8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38021" name="Freeform 37"/>
          <p:cNvSpPr>
            <a:spLocks/>
          </p:cNvSpPr>
          <p:nvPr/>
        </p:nvSpPr>
        <p:spPr bwMode="auto">
          <a:xfrm>
            <a:off x="4940300" y="3695700"/>
            <a:ext cx="1588" cy="1130300"/>
          </a:xfrm>
          <a:custGeom>
            <a:avLst/>
            <a:gdLst/>
            <a:ahLst/>
            <a:cxnLst>
              <a:cxn ang="0">
                <a:pos x="0" y="712"/>
              </a:cxn>
              <a:cxn ang="0">
                <a:pos x="0" y="0"/>
              </a:cxn>
            </a:cxnLst>
            <a:rect l="0" t="0" r="r" b="b"/>
            <a:pathLst>
              <a:path w="1" h="712">
                <a:moveTo>
                  <a:pt x="0" y="712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38022" name="Freeform 38"/>
          <p:cNvSpPr>
            <a:spLocks/>
          </p:cNvSpPr>
          <p:nvPr/>
        </p:nvSpPr>
        <p:spPr bwMode="auto">
          <a:xfrm>
            <a:off x="4927600" y="2603500"/>
            <a:ext cx="12700" cy="1054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664"/>
              </a:cxn>
            </a:cxnLst>
            <a:rect l="0" t="0" r="r" b="b"/>
            <a:pathLst>
              <a:path w="8" h="664">
                <a:moveTo>
                  <a:pt x="0" y="0"/>
                </a:moveTo>
                <a:lnTo>
                  <a:pt x="8" y="664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38023" name="Oval 39"/>
          <p:cNvSpPr>
            <a:spLocks noChangeArrowheads="1"/>
          </p:cNvSpPr>
          <p:nvPr/>
        </p:nvSpPr>
        <p:spPr bwMode="auto">
          <a:xfrm rot="3834243">
            <a:off x="2873376" y="36449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38024" name="Group 40"/>
          <p:cNvGrpSpPr>
            <a:grpSpLocks/>
          </p:cNvGrpSpPr>
          <p:nvPr/>
        </p:nvGrpSpPr>
        <p:grpSpPr bwMode="auto">
          <a:xfrm>
            <a:off x="5761038" y="914400"/>
            <a:ext cx="3057525" cy="527050"/>
            <a:chOff x="2717" y="288"/>
            <a:chExt cx="1926" cy="332"/>
          </a:xfrm>
        </p:grpSpPr>
        <p:graphicFrame>
          <p:nvGraphicFramePr>
            <p:cNvPr id="938025" name="Object 41"/>
            <p:cNvGraphicFramePr>
              <a:graphicFrameLocks noChangeAspect="1"/>
            </p:cNvGraphicFramePr>
            <p:nvPr/>
          </p:nvGraphicFramePr>
          <p:xfrm>
            <a:off x="4070" y="343"/>
            <a:ext cx="573" cy="229"/>
          </p:xfrm>
          <a:graphic>
            <a:graphicData uri="http://schemas.openxmlformats.org/presentationml/2006/ole">
              <p:oleObj spid="_x0000_s938025" name="Формула" r:id="rId4" imgW="368280" imgH="139680" progId="Equation.3">
                <p:embed/>
              </p:oleObj>
            </a:graphicData>
          </a:graphic>
        </p:graphicFrame>
        <p:graphicFrame>
          <p:nvGraphicFramePr>
            <p:cNvPr id="938026" name="Object 42"/>
            <p:cNvGraphicFramePr>
              <a:graphicFrameLocks noChangeAspect="1"/>
            </p:cNvGraphicFramePr>
            <p:nvPr/>
          </p:nvGraphicFramePr>
          <p:xfrm>
            <a:off x="2717" y="288"/>
            <a:ext cx="849" cy="332"/>
          </p:xfrm>
          <a:graphic>
            <a:graphicData uri="http://schemas.openxmlformats.org/presentationml/2006/ole">
              <p:oleObj spid="_x0000_s938026" name="Формула" r:id="rId5" imgW="545760" imgH="203040" progId="Equation.3">
                <p:embed/>
              </p:oleObj>
            </a:graphicData>
          </a:graphic>
        </p:graphicFrame>
      </p:grpSp>
      <p:graphicFrame>
        <p:nvGraphicFramePr>
          <p:cNvPr id="938027" name="Object 43"/>
          <p:cNvGraphicFramePr>
            <a:graphicFrameLocks noChangeAspect="1"/>
          </p:cNvGraphicFramePr>
          <p:nvPr/>
        </p:nvGraphicFramePr>
        <p:xfrm>
          <a:off x="7153275" y="990600"/>
          <a:ext cx="627063" cy="608013"/>
        </p:xfrm>
        <a:graphic>
          <a:graphicData uri="http://schemas.openxmlformats.org/presentationml/2006/ole">
            <p:oleObj spid="_x0000_s938027" name="Формула" r:id="rId6" imgW="164880" imgH="152280" progId="Equation.3">
              <p:embed/>
            </p:oleObj>
          </a:graphicData>
        </a:graphic>
      </p:graphicFrame>
      <p:sp>
        <p:nvSpPr>
          <p:cNvPr id="938034" name="Rectangle 50"/>
          <p:cNvSpPr>
            <a:spLocks noChangeArrowheads="1"/>
          </p:cNvSpPr>
          <p:nvPr/>
        </p:nvSpPr>
        <p:spPr bwMode="auto">
          <a:xfrm>
            <a:off x="5638800" y="838200"/>
            <a:ext cx="32766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38040" name="Group 56"/>
          <p:cNvGrpSpPr>
            <a:grpSpLocks/>
          </p:cNvGrpSpPr>
          <p:nvPr/>
        </p:nvGrpSpPr>
        <p:grpSpPr bwMode="auto">
          <a:xfrm>
            <a:off x="4572000" y="2819400"/>
            <a:ext cx="1600200" cy="762000"/>
            <a:chOff x="2880" y="1776"/>
            <a:chExt cx="1008" cy="480"/>
          </a:xfrm>
        </p:grpSpPr>
        <p:graphicFrame>
          <p:nvGraphicFramePr>
            <p:cNvPr id="938036" name="Object 52"/>
            <p:cNvGraphicFramePr>
              <a:graphicFrameLocks noChangeAspect="1"/>
            </p:cNvGraphicFramePr>
            <p:nvPr/>
          </p:nvGraphicFramePr>
          <p:xfrm>
            <a:off x="3264" y="1776"/>
            <a:ext cx="573" cy="229"/>
          </p:xfrm>
          <a:graphic>
            <a:graphicData uri="http://schemas.openxmlformats.org/presentationml/2006/ole">
              <p:oleObj spid="_x0000_s938036" name="Формула" r:id="rId7" imgW="368280" imgH="139680" progId="Equation.3">
                <p:embed/>
              </p:oleObj>
            </a:graphicData>
          </a:graphic>
        </p:graphicFrame>
        <p:sp>
          <p:nvSpPr>
            <p:cNvPr id="938038" name="Freeform 54"/>
            <p:cNvSpPr>
              <a:spLocks/>
            </p:cNvSpPr>
            <p:nvPr/>
          </p:nvSpPr>
          <p:spPr bwMode="auto">
            <a:xfrm>
              <a:off x="2880" y="1968"/>
              <a:ext cx="1008" cy="288"/>
            </a:xfrm>
            <a:custGeom>
              <a:avLst/>
              <a:gdLst/>
              <a:ahLst/>
              <a:cxnLst>
                <a:cxn ang="0">
                  <a:pos x="1008" y="0"/>
                </a:cxn>
                <a:cxn ang="0">
                  <a:pos x="0" y="0"/>
                </a:cxn>
                <a:cxn ang="0">
                  <a:pos x="144" y="288"/>
                </a:cxn>
              </a:cxnLst>
              <a:rect l="0" t="0" r="r" b="b"/>
              <a:pathLst>
                <a:path w="1008" h="288">
                  <a:moveTo>
                    <a:pt x="1008" y="0"/>
                  </a:moveTo>
                  <a:lnTo>
                    <a:pt x="0" y="0"/>
                  </a:lnTo>
                  <a:lnTo>
                    <a:pt x="144" y="288"/>
                  </a:lnTo>
                </a:path>
              </a:pathLst>
            </a:custGeom>
            <a:noFill/>
            <a:ln w="9525" cap="flat" cmpd="sng">
              <a:solidFill>
                <a:srgbClr val="660066"/>
              </a:solidFill>
              <a:prstDash val="solid"/>
              <a:round/>
              <a:headEnd/>
              <a:tailEnd type="stealth" w="lg" len="lg"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38041" name="Group 57"/>
          <p:cNvGrpSpPr>
            <a:grpSpLocks/>
          </p:cNvGrpSpPr>
          <p:nvPr/>
        </p:nvGrpSpPr>
        <p:grpSpPr bwMode="auto">
          <a:xfrm>
            <a:off x="4724400" y="3746500"/>
            <a:ext cx="1804988" cy="666750"/>
            <a:chOff x="2976" y="2360"/>
            <a:chExt cx="1137" cy="420"/>
          </a:xfrm>
        </p:grpSpPr>
        <p:graphicFrame>
          <p:nvGraphicFramePr>
            <p:cNvPr id="938037" name="Object 53"/>
            <p:cNvGraphicFramePr>
              <a:graphicFrameLocks noChangeAspect="1"/>
            </p:cNvGraphicFramePr>
            <p:nvPr/>
          </p:nvGraphicFramePr>
          <p:xfrm>
            <a:off x="3264" y="2448"/>
            <a:ext cx="849" cy="332"/>
          </p:xfrm>
          <a:graphic>
            <a:graphicData uri="http://schemas.openxmlformats.org/presentationml/2006/ole">
              <p:oleObj spid="_x0000_s938037" name="Формула" r:id="rId8" imgW="545760" imgH="203040" progId="Equation.3">
                <p:embed/>
              </p:oleObj>
            </a:graphicData>
          </a:graphic>
        </p:graphicFrame>
        <p:sp>
          <p:nvSpPr>
            <p:cNvPr id="938039" name="Freeform 55"/>
            <p:cNvSpPr>
              <a:spLocks/>
            </p:cNvSpPr>
            <p:nvPr/>
          </p:nvSpPr>
          <p:spPr bwMode="auto">
            <a:xfrm>
              <a:off x="2976" y="2360"/>
              <a:ext cx="1008" cy="376"/>
            </a:xfrm>
            <a:custGeom>
              <a:avLst/>
              <a:gdLst/>
              <a:ahLst/>
              <a:cxnLst>
                <a:cxn ang="0">
                  <a:pos x="1008" y="520"/>
                </a:cxn>
                <a:cxn ang="0">
                  <a:pos x="0" y="520"/>
                </a:cxn>
                <a:cxn ang="0">
                  <a:pos x="72" y="0"/>
                </a:cxn>
              </a:cxnLst>
              <a:rect l="0" t="0" r="r" b="b"/>
              <a:pathLst>
                <a:path w="1008" h="520">
                  <a:moveTo>
                    <a:pt x="1008" y="520"/>
                  </a:moveTo>
                  <a:lnTo>
                    <a:pt x="0" y="520"/>
                  </a:lnTo>
                  <a:lnTo>
                    <a:pt x="72" y="0"/>
                  </a:lnTo>
                </a:path>
              </a:pathLst>
            </a:custGeom>
            <a:noFill/>
            <a:ln w="9525" cap="flat" cmpd="sng">
              <a:solidFill>
                <a:srgbClr val="660066"/>
              </a:solidFill>
              <a:prstDash val="solid"/>
              <a:round/>
              <a:headEnd/>
              <a:tailEnd type="stealth" w="lg" len="lg"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" dur="1000" fill="hold"/>
                                        <p:tgtEl>
                                          <p:spTgt spid="9380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" dur="1000" fill="hold"/>
                                        <p:tgtEl>
                                          <p:spTgt spid="9380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3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3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3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93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80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3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8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8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8019" grpId="0" animBg="1"/>
      <p:bldP spid="938021" grpId="0" animBg="1"/>
      <p:bldP spid="938022" grpId="0" animBg="1"/>
      <p:bldP spid="9380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Домашнее задание: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№ 6.4, 6.6(в, г), 6.13(в, г), 6.14(в, г)</a:t>
            </a:r>
            <a:endParaRPr lang="ru-R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872" name="Oval 104"/>
          <p:cNvSpPr>
            <a:spLocks noChangeArrowheads="1"/>
          </p:cNvSpPr>
          <p:nvPr/>
        </p:nvSpPr>
        <p:spPr bwMode="auto">
          <a:xfrm>
            <a:off x="406400" y="17272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00787" name="Text Box 19"/>
          <p:cNvSpPr txBox="1">
            <a:spLocks noChangeArrowheads="1"/>
          </p:cNvSpPr>
          <p:nvPr/>
        </p:nvSpPr>
        <p:spPr bwMode="auto">
          <a:xfrm>
            <a:off x="5773738" y="3276600"/>
            <a:ext cx="465137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57" name="Object 89"/>
          <p:cNvGraphicFramePr>
            <a:graphicFrameLocks noChangeAspect="1"/>
          </p:cNvGraphicFramePr>
          <p:nvPr/>
        </p:nvGraphicFramePr>
        <p:xfrm>
          <a:off x="6629400" y="2514600"/>
          <a:ext cx="1524000" cy="528638"/>
        </p:xfrm>
        <a:graphic>
          <a:graphicData uri="http://schemas.openxmlformats.org/presentationml/2006/ole">
            <p:oleObj spid="_x0000_s800857" name="Формула" r:id="rId4" imgW="583920" imgH="203040" progId="Equation.3">
              <p:embed/>
            </p:oleObj>
          </a:graphicData>
        </a:graphic>
      </p:graphicFrame>
      <p:sp>
        <p:nvSpPr>
          <p:cNvPr id="800862" name="Freeform 94"/>
          <p:cNvSpPr>
            <a:spLocks/>
          </p:cNvSpPr>
          <p:nvPr/>
        </p:nvSpPr>
        <p:spPr bwMode="auto">
          <a:xfrm>
            <a:off x="2649538" y="2463800"/>
            <a:ext cx="16764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1056" y="960"/>
              </a:cxn>
              <a:cxn ang="0">
                <a:pos x="1056" y="0"/>
              </a:cxn>
              <a:cxn ang="0">
                <a:pos x="0" y="960"/>
              </a:cxn>
            </a:cxnLst>
            <a:rect l="0" t="0" r="r" b="b"/>
            <a:pathLst>
              <a:path w="1056" h="960">
                <a:moveTo>
                  <a:pt x="0" y="960"/>
                </a:moveTo>
                <a:lnTo>
                  <a:pt x="1056" y="960"/>
                </a:lnTo>
                <a:lnTo>
                  <a:pt x="105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33CCFF">
              <a:alpha val="64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00775" name="Group 7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800776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77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78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79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80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81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82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783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0816" name="Rectangle 48"/>
          <p:cNvSpPr>
            <a:spLocks noChangeArrowheads="1"/>
          </p:cNvSpPr>
          <p:nvPr/>
        </p:nvSpPr>
        <p:spPr bwMode="auto">
          <a:xfrm>
            <a:off x="609600" y="-15875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Единичная окружность  </a:t>
            </a:r>
            <a:r>
              <a:rPr lang="en-US" sz="40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 = </a:t>
            </a:r>
            <a:r>
              <a:rPr 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4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0785" name="Freeform 17"/>
          <p:cNvSpPr>
            <a:spLocks/>
          </p:cNvSpPr>
          <p:nvPr/>
        </p:nvSpPr>
        <p:spPr bwMode="auto">
          <a:xfrm>
            <a:off x="190500" y="3973513"/>
            <a:ext cx="59007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00786" name="Freeform 18"/>
          <p:cNvSpPr>
            <a:spLocks/>
          </p:cNvSpPr>
          <p:nvPr/>
        </p:nvSpPr>
        <p:spPr bwMode="auto">
          <a:xfrm>
            <a:off x="2649538" y="1095375"/>
            <a:ext cx="17462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00788" name="Text Box 20"/>
          <p:cNvSpPr txBox="1">
            <a:spLocks noChangeArrowheads="1"/>
          </p:cNvSpPr>
          <p:nvPr/>
        </p:nvSpPr>
        <p:spPr bwMode="auto">
          <a:xfrm>
            <a:off x="2693988" y="3810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0789" name="Text Box 21"/>
          <p:cNvSpPr txBox="1">
            <a:spLocks noChangeArrowheads="1"/>
          </p:cNvSpPr>
          <p:nvPr/>
        </p:nvSpPr>
        <p:spPr bwMode="auto">
          <a:xfrm>
            <a:off x="2128838" y="38782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12" name="Rectangle 44"/>
          <p:cNvGraphicFramePr>
            <a:graphicFrameLocks/>
          </p:cNvGraphicFramePr>
          <p:nvPr/>
        </p:nvGraphicFramePr>
        <p:xfrm>
          <a:off x="1890713" y="1730375"/>
          <a:ext cx="7862887" cy="5508625"/>
        </p:xfrm>
        <a:graphic>
          <a:graphicData uri="http://schemas.openxmlformats.org/presentationml/2006/ole">
            <p:oleObj spid="_x0000_s800812" name="Формула" r:id="rId5" imgW="0" imgH="0" progId="Equation.3">
              <p:embed/>
            </p:oleObj>
          </a:graphicData>
        </a:graphic>
      </p:graphicFrame>
      <p:graphicFrame>
        <p:nvGraphicFramePr>
          <p:cNvPr id="800813" name="Rectangle 45"/>
          <p:cNvGraphicFramePr>
            <a:graphicFrameLocks/>
          </p:cNvGraphicFramePr>
          <p:nvPr/>
        </p:nvGraphicFramePr>
        <p:xfrm>
          <a:off x="1890713" y="1828800"/>
          <a:ext cx="7862887" cy="5508625"/>
        </p:xfrm>
        <a:graphic>
          <a:graphicData uri="http://schemas.openxmlformats.org/presentationml/2006/ole">
            <p:oleObj spid="_x0000_s800813" name="Формула" r:id="rId6" imgW="0" imgH="0" progId="Equation.3">
              <p:embed/>
            </p:oleObj>
          </a:graphicData>
        </a:graphic>
      </p:graphicFrame>
      <p:grpSp>
        <p:nvGrpSpPr>
          <p:cNvPr id="800827" name="Group 59"/>
          <p:cNvGrpSpPr>
            <a:grpSpLocks/>
          </p:cNvGrpSpPr>
          <p:nvPr/>
        </p:nvGrpSpPr>
        <p:grpSpPr bwMode="auto">
          <a:xfrm>
            <a:off x="-533400" y="3951288"/>
            <a:ext cx="6388100" cy="23812"/>
            <a:chOff x="-240" y="1646"/>
            <a:chExt cx="3120" cy="11"/>
          </a:xfrm>
        </p:grpSpPr>
        <p:sp>
          <p:nvSpPr>
            <p:cNvPr id="800825" name="Freeform 57"/>
            <p:cNvSpPr>
              <a:spLocks/>
            </p:cNvSpPr>
            <p:nvPr/>
          </p:nvSpPr>
          <p:spPr bwMode="auto">
            <a:xfrm>
              <a:off x="1312" y="1656"/>
              <a:ext cx="15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68" y="0"/>
                </a:cxn>
              </a:cxnLst>
              <a:rect l="0" t="0" r="r" b="b"/>
              <a:pathLst>
                <a:path w="1568" h="1">
                  <a:moveTo>
                    <a:pt x="0" y="0"/>
                  </a:moveTo>
                  <a:lnTo>
                    <a:pt x="15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826" name="Freeform 58"/>
            <p:cNvSpPr>
              <a:spLocks/>
            </p:cNvSpPr>
            <p:nvPr/>
          </p:nvSpPr>
          <p:spPr bwMode="auto">
            <a:xfrm>
              <a:off x="-240" y="1646"/>
              <a:ext cx="1566" cy="6"/>
            </a:xfrm>
            <a:custGeom>
              <a:avLst/>
              <a:gdLst/>
              <a:ahLst/>
              <a:cxnLst>
                <a:cxn ang="0">
                  <a:pos x="1566" y="6"/>
                </a:cxn>
                <a:cxn ang="0">
                  <a:pos x="0" y="0"/>
                </a:cxn>
              </a:cxnLst>
              <a:rect l="0" t="0" r="r" b="b"/>
              <a:pathLst>
                <a:path w="1566" h="6">
                  <a:moveTo>
                    <a:pt x="1566" y="6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0792" name="Oval 24"/>
          <p:cNvSpPr>
            <a:spLocks noChangeArrowheads="1"/>
          </p:cNvSpPr>
          <p:nvPr/>
        </p:nvSpPr>
        <p:spPr bwMode="auto">
          <a:xfrm rot="3834243">
            <a:off x="2606676" y="39243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0832" name="Text Box 64"/>
          <p:cNvSpPr txBox="1">
            <a:spLocks noChangeArrowheads="1"/>
          </p:cNvSpPr>
          <p:nvPr/>
        </p:nvSpPr>
        <p:spPr bwMode="auto">
          <a:xfrm>
            <a:off x="3406775" y="3775075"/>
            <a:ext cx="385763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800833" name="Object 65"/>
          <p:cNvGraphicFramePr>
            <a:graphicFrameLocks noChangeAspect="1"/>
          </p:cNvGraphicFramePr>
          <p:nvPr/>
        </p:nvGraphicFramePr>
        <p:xfrm>
          <a:off x="2808288" y="3609975"/>
          <a:ext cx="490537" cy="473075"/>
        </p:xfrm>
        <a:graphic>
          <a:graphicData uri="http://schemas.openxmlformats.org/presentationml/2006/ole">
            <p:oleObj spid="_x0000_s800833" name="Формула" r:id="rId7" imgW="152280" imgH="139680" progId="Equation.3">
              <p:embed/>
            </p:oleObj>
          </a:graphicData>
        </a:graphic>
      </p:graphicFrame>
      <p:sp>
        <p:nvSpPr>
          <p:cNvPr id="800848" name="Text Box 80"/>
          <p:cNvSpPr txBox="1">
            <a:spLocks noChangeArrowheads="1"/>
          </p:cNvSpPr>
          <p:nvPr/>
        </p:nvSpPr>
        <p:spPr bwMode="auto">
          <a:xfrm>
            <a:off x="4291013" y="2846388"/>
            <a:ext cx="363537" cy="58102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800863" name="Group 95"/>
          <p:cNvGrpSpPr>
            <a:grpSpLocks/>
          </p:cNvGrpSpPr>
          <p:nvPr/>
        </p:nvGrpSpPr>
        <p:grpSpPr bwMode="auto">
          <a:xfrm>
            <a:off x="4076700" y="2449513"/>
            <a:ext cx="477838" cy="2008187"/>
            <a:chOff x="2771" y="2055"/>
            <a:chExt cx="301" cy="1265"/>
          </a:xfrm>
        </p:grpSpPr>
        <p:sp>
          <p:nvSpPr>
            <p:cNvPr id="800847" name="Freeform 79"/>
            <p:cNvSpPr>
              <a:spLocks/>
            </p:cNvSpPr>
            <p:nvPr/>
          </p:nvSpPr>
          <p:spPr bwMode="auto">
            <a:xfrm>
              <a:off x="2926" y="2055"/>
              <a:ext cx="11" cy="9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712"/>
                </a:cxn>
              </a:cxnLst>
              <a:rect l="0" t="0" r="r" b="b"/>
              <a:pathLst>
                <a:path w="8" h="712">
                  <a:moveTo>
                    <a:pt x="0" y="0"/>
                  </a:moveTo>
                  <a:lnTo>
                    <a:pt x="8" y="712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0849" name="Text Box 81"/>
            <p:cNvSpPr txBox="1">
              <a:spLocks noChangeArrowheads="1"/>
            </p:cNvSpPr>
            <p:nvPr/>
          </p:nvSpPr>
          <p:spPr bwMode="auto">
            <a:xfrm>
              <a:off x="2771" y="2955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aphicFrame>
        <p:nvGraphicFramePr>
          <p:cNvPr id="800854" name="Object 86"/>
          <p:cNvGraphicFramePr>
            <a:graphicFrameLocks noChangeAspect="1"/>
          </p:cNvGraphicFramePr>
          <p:nvPr/>
        </p:nvGraphicFramePr>
        <p:xfrm>
          <a:off x="6248400" y="228600"/>
          <a:ext cx="2012950" cy="1006475"/>
        </p:xfrm>
        <a:graphic>
          <a:graphicData uri="http://schemas.openxmlformats.org/presentationml/2006/ole">
            <p:oleObj spid="_x0000_s800854" name="Формула" r:id="rId8" imgW="787320" imgH="393480" progId="Equation.3">
              <p:embed/>
            </p:oleObj>
          </a:graphicData>
        </a:graphic>
      </p:graphicFrame>
      <p:graphicFrame>
        <p:nvGraphicFramePr>
          <p:cNvPr id="800855" name="Object 87"/>
          <p:cNvGraphicFramePr>
            <a:graphicFrameLocks noChangeAspect="1"/>
          </p:cNvGraphicFramePr>
          <p:nvPr/>
        </p:nvGraphicFramePr>
        <p:xfrm>
          <a:off x="6553200" y="1295400"/>
          <a:ext cx="1558925" cy="1006475"/>
        </p:xfrm>
        <a:graphic>
          <a:graphicData uri="http://schemas.openxmlformats.org/presentationml/2006/ole">
            <p:oleObj spid="_x0000_s800855" name="Формула" r:id="rId9" imgW="609480" imgH="393480" progId="Equation.3">
              <p:embed/>
            </p:oleObj>
          </a:graphicData>
        </a:graphic>
      </p:graphicFrame>
      <p:graphicFrame>
        <p:nvGraphicFramePr>
          <p:cNvPr id="800858" name="Object 90"/>
          <p:cNvGraphicFramePr>
            <a:graphicFrameLocks noChangeAspect="1"/>
          </p:cNvGraphicFramePr>
          <p:nvPr/>
        </p:nvGraphicFramePr>
        <p:xfrm>
          <a:off x="6400800" y="3352800"/>
          <a:ext cx="2044700" cy="1006475"/>
        </p:xfrm>
        <a:graphic>
          <a:graphicData uri="http://schemas.openxmlformats.org/presentationml/2006/ole">
            <p:oleObj spid="_x0000_s800858" name="Формула" r:id="rId10" imgW="799920" imgH="393480" progId="Equation.3">
              <p:embed/>
            </p:oleObj>
          </a:graphicData>
        </a:graphic>
      </p:graphicFrame>
      <p:graphicFrame>
        <p:nvGraphicFramePr>
          <p:cNvPr id="800860" name="Object 92"/>
          <p:cNvGraphicFramePr>
            <a:graphicFrameLocks noChangeAspect="1"/>
          </p:cNvGraphicFramePr>
          <p:nvPr/>
        </p:nvGraphicFramePr>
        <p:xfrm>
          <a:off x="6477000" y="4419600"/>
          <a:ext cx="1590675" cy="1006475"/>
        </p:xfrm>
        <a:graphic>
          <a:graphicData uri="http://schemas.openxmlformats.org/presentationml/2006/ole">
            <p:oleObj spid="_x0000_s800860" name="Формула" r:id="rId11" imgW="622080" imgH="393480" progId="Equation.3">
              <p:embed/>
            </p:oleObj>
          </a:graphicData>
        </a:graphic>
      </p:graphicFrame>
      <p:graphicFrame>
        <p:nvGraphicFramePr>
          <p:cNvPr id="800861" name="Object 93"/>
          <p:cNvGraphicFramePr>
            <a:graphicFrameLocks noChangeAspect="1"/>
          </p:cNvGraphicFramePr>
          <p:nvPr/>
        </p:nvGraphicFramePr>
        <p:xfrm>
          <a:off x="6553200" y="5791200"/>
          <a:ext cx="1527175" cy="357188"/>
        </p:xfrm>
        <a:graphic>
          <a:graphicData uri="http://schemas.openxmlformats.org/presentationml/2006/ole">
            <p:oleObj spid="_x0000_s800861" name="Формула" r:id="rId12" imgW="596880" imgH="139680" progId="Equation.3">
              <p:embed/>
            </p:oleObj>
          </a:graphicData>
        </a:graphic>
      </p:graphicFrame>
      <p:sp>
        <p:nvSpPr>
          <p:cNvPr id="800864" name="Rectangle 96"/>
          <p:cNvSpPr>
            <a:spLocks noChangeArrowheads="1"/>
          </p:cNvSpPr>
          <p:nvPr/>
        </p:nvSpPr>
        <p:spPr bwMode="auto">
          <a:xfrm>
            <a:off x="6400800" y="2438400"/>
            <a:ext cx="19812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00865" name="Rectangle 97"/>
          <p:cNvSpPr>
            <a:spLocks noChangeArrowheads="1"/>
          </p:cNvSpPr>
          <p:nvPr/>
        </p:nvSpPr>
        <p:spPr bwMode="auto">
          <a:xfrm>
            <a:off x="6324600" y="5562600"/>
            <a:ext cx="19812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00868" name="Group 100"/>
          <p:cNvGrpSpPr>
            <a:grpSpLocks/>
          </p:cNvGrpSpPr>
          <p:nvPr/>
        </p:nvGrpSpPr>
        <p:grpSpPr bwMode="auto">
          <a:xfrm>
            <a:off x="8312150" y="2362200"/>
            <a:ext cx="673100" cy="4191000"/>
            <a:chOff x="5236" y="1488"/>
            <a:chExt cx="424" cy="2640"/>
          </a:xfrm>
        </p:grpSpPr>
        <p:sp>
          <p:nvSpPr>
            <p:cNvPr id="800866" name="Text Box 98"/>
            <p:cNvSpPr txBox="1">
              <a:spLocks noChangeArrowheads="1"/>
            </p:cNvSpPr>
            <p:nvPr/>
          </p:nvSpPr>
          <p:spPr bwMode="auto">
            <a:xfrm>
              <a:off x="5280" y="1488"/>
              <a:ext cx="380" cy="6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*</a:t>
              </a:r>
              <a:endParaRPr lang="ru-RU" sz="6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00867" name="Text Box 99"/>
            <p:cNvSpPr txBox="1">
              <a:spLocks noChangeArrowheads="1"/>
            </p:cNvSpPr>
            <p:nvPr/>
          </p:nvSpPr>
          <p:spPr bwMode="auto">
            <a:xfrm>
              <a:off x="5236" y="3436"/>
              <a:ext cx="380" cy="6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6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*</a:t>
              </a:r>
              <a:endParaRPr lang="ru-RU" sz="6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800830" name="Group 62"/>
          <p:cNvGrpSpPr>
            <a:grpSpLocks/>
          </p:cNvGrpSpPr>
          <p:nvPr/>
        </p:nvGrpSpPr>
        <p:grpSpPr bwMode="auto">
          <a:xfrm>
            <a:off x="4283075" y="2101850"/>
            <a:ext cx="1374775" cy="581025"/>
            <a:chOff x="2112" y="787"/>
            <a:chExt cx="672" cy="270"/>
          </a:xfrm>
        </p:grpSpPr>
        <p:sp>
          <p:nvSpPr>
            <p:cNvPr id="800821" name="Text Box 53"/>
            <p:cNvSpPr txBox="1">
              <a:spLocks noChangeArrowheads="1"/>
            </p:cNvSpPr>
            <p:nvPr/>
          </p:nvSpPr>
          <p:spPr bwMode="auto">
            <a:xfrm>
              <a:off x="2121" y="787"/>
              <a:ext cx="663" cy="27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ru-RU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x;y</a:t>
              </a:r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800822" name="Oval 54"/>
            <p:cNvSpPr>
              <a:spLocks noChangeArrowheads="1"/>
            </p:cNvSpPr>
            <p:nvPr/>
          </p:nvSpPr>
          <p:spPr bwMode="auto">
            <a:xfrm rot="3834243">
              <a:off x="2111" y="913"/>
              <a:ext cx="61" cy="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80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550000">
                                      <p:cBhvr>
                                        <p:cTn id="10" dur="2000" fill="hold"/>
                                        <p:tgtEl>
                                          <p:spTgt spid="8008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0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08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0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0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00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0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0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80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0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0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0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08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0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0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0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08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08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0862" grpId="0" animBg="1"/>
      <p:bldP spid="800832" grpId="0"/>
      <p:bldP spid="800848" grpId="0"/>
      <p:bldP spid="800864" grpId="0" animBg="1"/>
      <p:bldP spid="8008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5" name="Rectangle 5"/>
          <p:cNvSpPr>
            <a:spLocks noChangeArrowheads="1"/>
          </p:cNvSpPr>
          <p:nvPr/>
        </p:nvSpPr>
        <p:spPr bwMode="auto">
          <a:xfrm>
            <a:off x="533400" y="762000"/>
            <a:ext cx="8382000" cy="1938992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Определение.</a:t>
            </a:r>
          </a:p>
          <a:p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Если точка М числовой окружности соответствует числу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то абсциссу точки М называют косинусом числа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а ординату – синусом числа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911368" name="Group 8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11369" name="Freeform 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0" name="Freeform 1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1" name="Freeform 1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2" name="Freeform 1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3" name="Freeform 1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4" name="Freeform 1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5" name="Freeform 1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11376" name="Freeform 1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11395" name="Group 35"/>
          <p:cNvGrpSpPr>
            <a:grpSpLocks/>
          </p:cNvGrpSpPr>
          <p:nvPr/>
        </p:nvGrpSpPr>
        <p:grpSpPr bwMode="auto">
          <a:xfrm>
            <a:off x="2590800" y="3810000"/>
            <a:ext cx="3508375" cy="539750"/>
            <a:chOff x="3120" y="89"/>
            <a:chExt cx="2210" cy="340"/>
          </a:xfrm>
        </p:grpSpPr>
        <p:sp>
          <p:nvSpPr>
            <p:cNvPr id="911396" name="AutoShape 36"/>
            <p:cNvSpPr>
              <a:spLocks noChangeAspect="1" noChangeArrowheads="1" noTextEdit="1"/>
            </p:cNvSpPr>
            <p:nvPr/>
          </p:nvSpPr>
          <p:spPr bwMode="auto">
            <a:xfrm>
              <a:off x="4368" y="144"/>
              <a:ext cx="962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397" name="Rectangle 37"/>
            <p:cNvSpPr>
              <a:spLocks noChangeArrowheads="1"/>
            </p:cNvSpPr>
            <p:nvPr/>
          </p:nvSpPr>
          <p:spPr bwMode="auto">
            <a:xfrm>
              <a:off x="5184" y="89"/>
              <a:ext cx="128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i="1">
                  <a:solidFill>
                    <a:srgbClr val="FF0000"/>
                  </a:solidFill>
                  <a:effectLst/>
                  <a:latin typeface="Times New Roman" pitchFamily="18" charset="0"/>
                </a:rPr>
                <a:t>x</a:t>
              </a:r>
              <a:endParaRPr lang="ru-RU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398" name="Rectangle 38"/>
            <p:cNvSpPr>
              <a:spLocks noChangeArrowheads="1"/>
            </p:cNvSpPr>
            <p:nvPr/>
          </p:nvSpPr>
          <p:spPr bwMode="auto">
            <a:xfrm>
              <a:off x="4981" y="101"/>
              <a:ext cx="1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200">
                  <a:solidFill>
                    <a:srgbClr val="FF0000"/>
                  </a:solidFill>
                  <a:effectLst/>
                  <a:latin typeface="Times New Roman" pitchFamily="18" charset="0"/>
                </a:rPr>
                <a:t>=</a:t>
              </a:r>
              <a:endParaRPr lang="ru-RU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399" name="Rectangle 39"/>
            <p:cNvSpPr>
              <a:spLocks noChangeArrowheads="1"/>
            </p:cNvSpPr>
            <p:nvPr/>
          </p:nvSpPr>
          <p:spPr bwMode="auto">
            <a:xfrm>
              <a:off x="4775" y="93"/>
              <a:ext cx="8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</a:t>
              </a:r>
              <a:endPara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400" name="Rectangle 40"/>
            <p:cNvSpPr>
              <a:spLocks noChangeArrowheads="1"/>
            </p:cNvSpPr>
            <p:nvPr/>
          </p:nvSpPr>
          <p:spPr bwMode="auto">
            <a:xfrm>
              <a:off x="4401" y="89"/>
              <a:ext cx="342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200" dirty="0">
                  <a:solidFill>
                    <a:srgbClr val="FF0000"/>
                  </a:solidFill>
                  <a:effectLst/>
                  <a:latin typeface="Times New Roman" pitchFamily="18" charset="0"/>
                </a:rPr>
                <a:t>cos</a:t>
              </a:r>
              <a:endPara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401" name="AutoShape 41"/>
            <p:cNvSpPr>
              <a:spLocks noChangeAspect="1" noChangeArrowheads="1" noTextEdit="1"/>
            </p:cNvSpPr>
            <p:nvPr/>
          </p:nvSpPr>
          <p:spPr bwMode="auto">
            <a:xfrm>
              <a:off x="3120" y="96"/>
              <a:ext cx="960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1402" name="Rectangle 42"/>
            <p:cNvSpPr>
              <a:spLocks noChangeArrowheads="1"/>
            </p:cNvSpPr>
            <p:nvPr/>
          </p:nvSpPr>
          <p:spPr bwMode="auto">
            <a:xfrm>
              <a:off x="3929" y="103"/>
              <a:ext cx="26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200" i="1">
                  <a:solidFill>
                    <a:srgbClr val="FF0000"/>
                  </a:solidFill>
                  <a:effectLst/>
                  <a:latin typeface="Times New Roman" pitchFamily="18" charset="0"/>
                </a:rPr>
                <a:t> </a:t>
              </a:r>
              <a:r>
                <a:rPr lang="en-US" sz="3200" i="1">
                  <a:solidFill>
                    <a:srgbClr val="FF0000"/>
                  </a:solidFill>
                  <a:effectLst/>
                  <a:latin typeface="Times New Roman" pitchFamily="18" charset="0"/>
                </a:rPr>
                <a:t>y</a:t>
              </a:r>
              <a:r>
                <a:rPr lang="ru-RU" sz="3200" i="1">
                  <a:solidFill>
                    <a:srgbClr val="FF0000"/>
                  </a:solidFill>
                  <a:effectLst/>
                  <a:latin typeface="Times New Roman" pitchFamily="18" charset="0"/>
                </a:rPr>
                <a:t>;</a:t>
              </a:r>
              <a:endParaRPr lang="ru-RU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403" name="Rectangle 43"/>
            <p:cNvSpPr>
              <a:spLocks noChangeArrowheads="1"/>
            </p:cNvSpPr>
            <p:nvPr/>
          </p:nvSpPr>
          <p:spPr bwMode="auto">
            <a:xfrm>
              <a:off x="3710" y="122"/>
              <a:ext cx="146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200" dirty="0">
                  <a:solidFill>
                    <a:srgbClr val="FF0000"/>
                  </a:solidFill>
                  <a:effectLst/>
                  <a:latin typeface="Times New Roman" pitchFamily="18" charset="0"/>
                </a:rPr>
                <a:t>=</a:t>
              </a:r>
              <a:endPara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404" name="Rectangle 44"/>
            <p:cNvSpPr>
              <a:spLocks noChangeArrowheads="1"/>
            </p:cNvSpPr>
            <p:nvPr/>
          </p:nvSpPr>
          <p:spPr bwMode="auto">
            <a:xfrm>
              <a:off x="3516" y="119"/>
              <a:ext cx="86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</a:t>
              </a:r>
              <a:endPara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11405" name="Rectangle 45"/>
            <p:cNvSpPr>
              <a:spLocks noChangeArrowheads="1"/>
            </p:cNvSpPr>
            <p:nvPr/>
          </p:nvSpPr>
          <p:spPr bwMode="auto">
            <a:xfrm>
              <a:off x="3150" y="103"/>
              <a:ext cx="313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3200" dirty="0" err="1">
                  <a:solidFill>
                    <a:srgbClr val="FF0000"/>
                  </a:solidFill>
                  <a:effectLst/>
                  <a:latin typeface="Times New Roman" pitchFamily="18" charset="0"/>
                </a:rPr>
                <a:t>sin</a:t>
              </a:r>
              <a:endPara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Oval 2"/>
          <p:cNvSpPr>
            <a:spLocks noChangeArrowheads="1"/>
          </p:cNvSpPr>
          <p:nvPr/>
        </p:nvSpPr>
        <p:spPr bwMode="auto">
          <a:xfrm>
            <a:off x="406400" y="14986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09315" name="Text Box 3"/>
          <p:cNvSpPr txBox="1">
            <a:spLocks noChangeArrowheads="1"/>
          </p:cNvSpPr>
          <p:nvPr/>
        </p:nvSpPr>
        <p:spPr bwMode="auto">
          <a:xfrm>
            <a:off x="5773738" y="3048000"/>
            <a:ext cx="465137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09317" name="Freeform 5"/>
          <p:cNvSpPr>
            <a:spLocks/>
          </p:cNvSpPr>
          <p:nvPr/>
        </p:nvSpPr>
        <p:spPr bwMode="auto">
          <a:xfrm>
            <a:off x="2649538" y="2235200"/>
            <a:ext cx="16764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1056" y="960"/>
              </a:cxn>
              <a:cxn ang="0">
                <a:pos x="1056" y="0"/>
              </a:cxn>
              <a:cxn ang="0">
                <a:pos x="0" y="960"/>
              </a:cxn>
            </a:cxnLst>
            <a:rect l="0" t="0" r="r" b="b"/>
            <a:pathLst>
              <a:path w="1056" h="960">
                <a:moveTo>
                  <a:pt x="0" y="960"/>
                </a:moveTo>
                <a:lnTo>
                  <a:pt x="1056" y="960"/>
                </a:lnTo>
                <a:lnTo>
                  <a:pt x="105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33CCFF">
              <a:alpha val="64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09318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09319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0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1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2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3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4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5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26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09327" name="Rectangle 15"/>
          <p:cNvSpPr>
            <a:spLocks noChangeArrowheads="1"/>
          </p:cNvSpPr>
          <p:nvPr/>
        </p:nvSpPr>
        <p:spPr bwMode="auto">
          <a:xfrm>
            <a:off x="1346200" y="-15875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Единичная окружность  </a:t>
            </a:r>
            <a:r>
              <a:rPr lang="en-US" sz="40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 = </a:t>
            </a:r>
            <a:r>
              <a:rPr lang="en-US" sz="4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40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09328" name="Freeform 16"/>
          <p:cNvSpPr>
            <a:spLocks/>
          </p:cNvSpPr>
          <p:nvPr/>
        </p:nvSpPr>
        <p:spPr bwMode="auto">
          <a:xfrm>
            <a:off x="190500" y="3744913"/>
            <a:ext cx="59007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09329" name="Freeform 17"/>
          <p:cNvSpPr>
            <a:spLocks/>
          </p:cNvSpPr>
          <p:nvPr/>
        </p:nvSpPr>
        <p:spPr bwMode="auto">
          <a:xfrm>
            <a:off x="2649538" y="866775"/>
            <a:ext cx="17462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09330" name="Text Box 18"/>
          <p:cNvSpPr txBox="1">
            <a:spLocks noChangeArrowheads="1"/>
          </p:cNvSpPr>
          <p:nvPr/>
        </p:nvSpPr>
        <p:spPr bwMode="auto">
          <a:xfrm>
            <a:off x="2743200" y="6858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09331" name="Text Box 19"/>
          <p:cNvSpPr txBox="1">
            <a:spLocks noChangeArrowheads="1"/>
          </p:cNvSpPr>
          <p:nvPr/>
        </p:nvSpPr>
        <p:spPr bwMode="auto">
          <a:xfrm>
            <a:off x="2128838" y="36496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09332" name="Rectangle 20"/>
          <p:cNvGraphicFramePr>
            <a:graphicFrameLocks/>
          </p:cNvGraphicFramePr>
          <p:nvPr/>
        </p:nvGraphicFramePr>
        <p:xfrm>
          <a:off x="1890713" y="1730375"/>
          <a:ext cx="7862887" cy="5508625"/>
        </p:xfrm>
        <a:graphic>
          <a:graphicData uri="http://schemas.openxmlformats.org/presentationml/2006/ole">
            <p:oleObj spid="_x0000_s909332" name="Формула" r:id="rId4" imgW="0" imgH="0" progId="Equation.3">
              <p:embed/>
            </p:oleObj>
          </a:graphicData>
        </a:graphic>
      </p:graphicFrame>
      <p:graphicFrame>
        <p:nvGraphicFramePr>
          <p:cNvPr id="909333" name="Rectangle 21"/>
          <p:cNvGraphicFramePr>
            <a:graphicFrameLocks/>
          </p:cNvGraphicFramePr>
          <p:nvPr/>
        </p:nvGraphicFramePr>
        <p:xfrm>
          <a:off x="1890713" y="1828800"/>
          <a:ext cx="7862887" cy="5508625"/>
        </p:xfrm>
        <a:graphic>
          <a:graphicData uri="http://schemas.openxmlformats.org/presentationml/2006/ole">
            <p:oleObj spid="_x0000_s909333" name="Формула" r:id="rId5" imgW="0" imgH="0" progId="Equation.3">
              <p:embed/>
            </p:oleObj>
          </a:graphicData>
        </a:graphic>
      </p:graphicFrame>
      <p:grpSp>
        <p:nvGrpSpPr>
          <p:cNvPr id="909334" name="Group 22"/>
          <p:cNvGrpSpPr>
            <a:grpSpLocks/>
          </p:cNvGrpSpPr>
          <p:nvPr/>
        </p:nvGrpSpPr>
        <p:grpSpPr bwMode="auto">
          <a:xfrm>
            <a:off x="-533400" y="3721100"/>
            <a:ext cx="6388100" cy="23813"/>
            <a:chOff x="-240" y="1646"/>
            <a:chExt cx="3120" cy="11"/>
          </a:xfrm>
        </p:grpSpPr>
        <p:sp>
          <p:nvSpPr>
            <p:cNvPr id="909335" name="Freeform 23"/>
            <p:cNvSpPr>
              <a:spLocks/>
            </p:cNvSpPr>
            <p:nvPr/>
          </p:nvSpPr>
          <p:spPr bwMode="auto">
            <a:xfrm>
              <a:off x="1312" y="1656"/>
              <a:ext cx="156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68" y="0"/>
                </a:cxn>
              </a:cxnLst>
              <a:rect l="0" t="0" r="r" b="b"/>
              <a:pathLst>
                <a:path w="1568" h="1">
                  <a:moveTo>
                    <a:pt x="0" y="0"/>
                  </a:moveTo>
                  <a:lnTo>
                    <a:pt x="15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36" name="Freeform 24"/>
            <p:cNvSpPr>
              <a:spLocks/>
            </p:cNvSpPr>
            <p:nvPr/>
          </p:nvSpPr>
          <p:spPr bwMode="auto">
            <a:xfrm>
              <a:off x="-240" y="1646"/>
              <a:ext cx="1566" cy="6"/>
            </a:xfrm>
            <a:custGeom>
              <a:avLst/>
              <a:gdLst/>
              <a:ahLst/>
              <a:cxnLst>
                <a:cxn ang="0">
                  <a:pos x="1566" y="6"/>
                </a:cxn>
                <a:cxn ang="0">
                  <a:pos x="0" y="0"/>
                </a:cxn>
              </a:cxnLst>
              <a:rect l="0" t="0" r="r" b="b"/>
              <a:pathLst>
                <a:path w="1566" h="6">
                  <a:moveTo>
                    <a:pt x="1566" y="6"/>
                  </a:moveTo>
                  <a:lnTo>
                    <a:pt x="0" y="0"/>
                  </a:lnTo>
                </a:path>
              </a:pathLst>
            </a:custGeom>
            <a:noFill/>
            <a:ln w="28575" cap="flat" cmpd="sng">
              <a:noFill/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09337" name="Oval 25"/>
          <p:cNvSpPr>
            <a:spLocks noChangeArrowheads="1"/>
          </p:cNvSpPr>
          <p:nvPr/>
        </p:nvSpPr>
        <p:spPr bwMode="auto">
          <a:xfrm rot="3834243">
            <a:off x="2606676" y="36957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09338" name="Text Box 26"/>
          <p:cNvSpPr txBox="1">
            <a:spLocks noChangeArrowheads="1"/>
          </p:cNvSpPr>
          <p:nvPr/>
        </p:nvSpPr>
        <p:spPr bwMode="auto">
          <a:xfrm>
            <a:off x="3406775" y="3546475"/>
            <a:ext cx="385763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09339" name="Object 27"/>
          <p:cNvGraphicFramePr>
            <a:graphicFrameLocks noChangeAspect="1"/>
          </p:cNvGraphicFramePr>
          <p:nvPr/>
        </p:nvGraphicFramePr>
        <p:xfrm>
          <a:off x="2808288" y="3381375"/>
          <a:ext cx="490537" cy="473075"/>
        </p:xfrm>
        <a:graphic>
          <a:graphicData uri="http://schemas.openxmlformats.org/presentationml/2006/ole">
            <p:oleObj spid="_x0000_s909339" name="Формула" r:id="rId6" imgW="152280" imgH="139680" progId="Equation.3">
              <p:embed/>
            </p:oleObj>
          </a:graphicData>
        </a:graphic>
      </p:graphicFrame>
      <p:sp>
        <p:nvSpPr>
          <p:cNvPr id="909340" name="Text Box 28"/>
          <p:cNvSpPr txBox="1">
            <a:spLocks noChangeArrowheads="1"/>
          </p:cNvSpPr>
          <p:nvPr/>
        </p:nvSpPr>
        <p:spPr bwMode="auto">
          <a:xfrm>
            <a:off x="4291013" y="2617788"/>
            <a:ext cx="363537" cy="58102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09341" name="Group 29"/>
          <p:cNvGrpSpPr>
            <a:grpSpLocks/>
          </p:cNvGrpSpPr>
          <p:nvPr/>
        </p:nvGrpSpPr>
        <p:grpSpPr bwMode="auto">
          <a:xfrm>
            <a:off x="4076700" y="2220913"/>
            <a:ext cx="477838" cy="2008187"/>
            <a:chOff x="2771" y="2055"/>
            <a:chExt cx="301" cy="1265"/>
          </a:xfrm>
        </p:grpSpPr>
        <p:sp>
          <p:nvSpPr>
            <p:cNvPr id="909342" name="Freeform 30"/>
            <p:cNvSpPr>
              <a:spLocks/>
            </p:cNvSpPr>
            <p:nvPr/>
          </p:nvSpPr>
          <p:spPr bwMode="auto">
            <a:xfrm>
              <a:off x="2926" y="2055"/>
              <a:ext cx="11" cy="9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712"/>
                </a:cxn>
              </a:cxnLst>
              <a:rect l="0" t="0" r="r" b="b"/>
              <a:pathLst>
                <a:path w="8" h="712">
                  <a:moveTo>
                    <a:pt x="0" y="0"/>
                  </a:moveTo>
                  <a:lnTo>
                    <a:pt x="8" y="712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09343" name="Text Box 31"/>
            <p:cNvSpPr txBox="1">
              <a:spLocks noChangeArrowheads="1"/>
            </p:cNvSpPr>
            <p:nvPr/>
          </p:nvSpPr>
          <p:spPr bwMode="auto">
            <a:xfrm>
              <a:off x="2771" y="2955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909354" name="Group 42"/>
          <p:cNvGrpSpPr>
            <a:grpSpLocks/>
          </p:cNvGrpSpPr>
          <p:nvPr/>
        </p:nvGrpSpPr>
        <p:grpSpPr bwMode="auto">
          <a:xfrm>
            <a:off x="4283075" y="1873250"/>
            <a:ext cx="1374775" cy="581025"/>
            <a:chOff x="2112" y="787"/>
            <a:chExt cx="672" cy="270"/>
          </a:xfrm>
        </p:grpSpPr>
        <p:sp>
          <p:nvSpPr>
            <p:cNvPr id="909355" name="Text Box 43"/>
            <p:cNvSpPr txBox="1">
              <a:spLocks noChangeArrowheads="1"/>
            </p:cNvSpPr>
            <p:nvPr/>
          </p:nvSpPr>
          <p:spPr bwMode="auto">
            <a:xfrm>
              <a:off x="2121" y="787"/>
              <a:ext cx="663" cy="27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ru-RU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(</a:t>
              </a:r>
              <a:r>
                <a:rPr lang="en-US" sz="3200" i="1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x;y</a:t>
              </a:r>
              <a:r>
                <a:rPr lang="en-US" sz="3200"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</a:t>
              </a:r>
              <a:endParaRPr lang="ru-RU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909356" name="Oval 44"/>
            <p:cNvSpPr>
              <a:spLocks noChangeArrowheads="1"/>
            </p:cNvSpPr>
            <p:nvPr/>
          </p:nvSpPr>
          <p:spPr bwMode="auto">
            <a:xfrm rot="3834243">
              <a:off x="2111" y="913"/>
              <a:ext cx="61" cy="6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09357" name="Text Box 45"/>
          <p:cNvSpPr txBox="1">
            <a:spLocks noChangeArrowheads="1"/>
          </p:cNvSpPr>
          <p:nvPr/>
        </p:nvSpPr>
        <p:spPr bwMode="auto">
          <a:xfrm>
            <a:off x="6477000" y="1066800"/>
            <a:ext cx="1908175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ru-RU" sz="3200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 </a:t>
            </a: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200" i="1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= 1</a:t>
            </a:r>
            <a:endParaRPr lang="ru-RU" sz="32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09358" name="Text Box 46"/>
          <p:cNvSpPr txBox="1">
            <a:spLocks noChangeArrowheads="1"/>
          </p:cNvSpPr>
          <p:nvPr/>
        </p:nvSpPr>
        <p:spPr bwMode="auto">
          <a:xfrm>
            <a:off x="5803900" y="-22225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graphicFrame>
        <p:nvGraphicFramePr>
          <p:cNvPr id="909359" name="Object 47"/>
          <p:cNvGraphicFramePr>
            <a:graphicFrameLocks noChangeAspect="1"/>
          </p:cNvGraphicFramePr>
          <p:nvPr/>
        </p:nvGraphicFramePr>
        <p:xfrm>
          <a:off x="6629400" y="1905000"/>
          <a:ext cx="1524000" cy="528638"/>
        </p:xfrm>
        <a:graphic>
          <a:graphicData uri="http://schemas.openxmlformats.org/presentationml/2006/ole">
            <p:oleObj spid="_x0000_s909359" name="Формула" r:id="rId7" imgW="583920" imgH="203040" progId="Equation.3">
              <p:embed/>
            </p:oleObj>
          </a:graphicData>
        </a:graphic>
      </p:graphicFrame>
      <p:graphicFrame>
        <p:nvGraphicFramePr>
          <p:cNvPr id="909360" name="Object 48"/>
          <p:cNvGraphicFramePr>
            <a:graphicFrameLocks noChangeAspect="1"/>
          </p:cNvGraphicFramePr>
          <p:nvPr/>
        </p:nvGraphicFramePr>
        <p:xfrm>
          <a:off x="6629400" y="2590800"/>
          <a:ext cx="1527175" cy="357188"/>
        </p:xfrm>
        <a:graphic>
          <a:graphicData uri="http://schemas.openxmlformats.org/presentationml/2006/ole">
            <p:oleObj spid="_x0000_s909360" name="Формула" r:id="rId8" imgW="596880" imgH="139680" progId="Equation.3">
              <p:embed/>
            </p:oleObj>
          </a:graphicData>
        </a:graphic>
      </p:graphicFrame>
      <p:graphicFrame>
        <p:nvGraphicFramePr>
          <p:cNvPr id="909361" name="Object 49"/>
          <p:cNvGraphicFramePr>
            <a:graphicFrameLocks noChangeAspect="1"/>
          </p:cNvGraphicFramePr>
          <p:nvPr/>
        </p:nvGraphicFramePr>
        <p:xfrm>
          <a:off x="5410200" y="5181600"/>
          <a:ext cx="2924175" cy="584200"/>
        </p:xfrm>
        <a:graphic>
          <a:graphicData uri="http://schemas.openxmlformats.org/presentationml/2006/ole">
            <p:oleObj spid="_x0000_s909361" name="Формула" r:id="rId9" imgW="1143000" imgH="228600" progId="Equation.3">
              <p:embed/>
            </p:oleObj>
          </a:graphicData>
        </a:graphic>
      </p:graphicFrame>
      <p:sp>
        <p:nvSpPr>
          <p:cNvPr id="909362" name="Rectangle 50"/>
          <p:cNvSpPr>
            <a:spLocks noChangeArrowheads="1"/>
          </p:cNvSpPr>
          <p:nvPr/>
        </p:nvSpPr>
        <p:spPr bwMode="auto">
          <a:xfrm>
            <a:off x="1752600" y="60198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Основное тригонометрическое  тождество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833 0.30186 L -0.2875 0.3426 " pathEditMode="relative" ptsTypes="AAA">
                                      <p:cBhvr>
                                        <p:cTn id="16" dur="2000" fill="hold"/>
                                        <p:tgtEl>
                                          <p:spTgt spid="909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57" grpId="0"/>
      <p:bldP spid="909358" grpId="0"/>
      <p:bldP spid="909358" grpId="1"/>
      <p:bldP spid="909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4934" name="Group 2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34935" name="Freeform 2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36" name="Freeform 2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37" name="Freeform 2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38" name="Freeform 2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39" name="Freeform 2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40" name="Freeform 2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41" name="Freeform 2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4942" name="Freeform 3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34959" name="Group 47"/>
          <p:cNvGrpSpPr>
            <a:grpSpLocks/>
          </p:cNvGrpSpPr>
          <p:nvPr/>
        </p:nvGrpSpPr>
        <p:grpSpPr bwMode="auto">
          <a:xfrm>
            <a:off x="838200" y="177800"/>
            <a:ext cx="5670550" cy="6629400"/>
            <a:chOff x="528" y="112"/>
            <a:chExt cx="3572" cy="4176"/>
          </a:xfrm>
        </p:grpSpPr>
        <p:sp>
          <p:nvSpPr>
            <p:cNvPr id="934917" name="Text Box 5"/>
            <p:cNvSpPr txBox="1">
              <a:spLocks noChangeArrowheads="1"/>
            </p:cNvSpPr>
            <p:nvPr/>
          </p:nvSpPr>
          <p:spPr bwMode="auto">
            <a:xfrm>
              <a:off x="528" y="112"/>
              <a:ext cx="3572" cy="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>
                  <a:effectLst/>
                </a:rPr>
                <a:t>ЗНАКИ тригонометрических функций</a:t>
              </a: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r>
                <a:rPr lang="en-US" sz="2000">
                  <a:effectLst/>
                </a:rPr>
                <a:t>sin a</a:t>
              </a:r>
              <a:r>
                <a:rPr lang="ru-RU" sz="2000">
                  <a:effectLst/>
                </a:rPr>
                <a:t>                           </a:t>
              </a:r>
              <a:r>
                <a:rPr lang="en-US" sz="2000">
                  <a:effectLst/>
                </a:rPr>
                <a:t>  </a:t>
              </a:r>
              <a:r>
                <a:rPr lang="ru-RU" sz="2000">
                  <a:effectLst/>
                </a:rPr>
                <a:t> </a:t>
              </a:r>
              <a:r>
                <a:rPr lang="en-US" sz="2000">
                  <a:effectLst/>
                </a:rPr>
                <a:t>cos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>
                  <a:effectLst/>
                </a:rPr>
                <a:t>a</a:t>
              </a:r>
              <a:r>
                <a:rPr lang="ru-RU" sz="2000">
                  <a:effectLst/>
                </a:rPr>
                <a:t>                    </a:t>
              </a: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endParaRPr lang="ru-RU" sz="2000">
                <a:effectLst/>
              </a:endParaRPr>
            </a:p>
            <a:p>
              <a:r>
                <a:rPr lang="en-US" sz="2000">
                  <a:effectLst/>
                </a:rPr>
                <a:t>tg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>
                  <a:effectLst/>
                </a:rPr>
                <a:t>a</a:t>
              </a:r>
              <a:r>
                <a:rPr lang="ru-RU" sz="2000">
                  <a:effectLst/>
                </a:rPr>
                <a:t>                               </a:t>
              </a:r>
              <a:r>
                <a:rPr lang="en-US" sz="2000">
                  <a:effectLst/>
                </a:rPr>
                <a:t>  ctg</a:t>
              </a:r>
              <a:r>
                <a:rPr lang="en-US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>
                  <a:effectLst/>
                </a:rPr>
                <a:t>a</a:t>
              </a:r>
              <a:r>
                <a:rPr lang="ru-RU" sz="2000">
                  <a:effectLst/>
                </a:rPr>
                <a:t>          </a:t>
              </a:r>
            </a:p>
          </p:txBody>
        </p:sp>
        <p:grpSp>
          <p:nvGrpSpPr>
            <p:cNvPr id="934918" name="Group 6"/>
            <p:cNvGrpSpPr>
              <a:grpSpLocks/>
            </p:cNvGrpSpPr>
            <p:nvPr/>
          </p:nvGrpSpPr>
          <p:grpSpPr bwMode="auto">
            <a:xfrm>
              <a:off x="640" y="477"/>
              <a:ext cx="1546" cy="1692"/>
              <a:chOff x="3135" y="10260"/>
              <a:chExt cx="2205" cy="2430"/>
            </a:xfrm>
          </p:grpSpPr>
          <p:sp>
            <p:nvSpPr>
              <p:cNvPr id="934919" name="Oval 7"/>
              <p:cNvSpPr>
                <a:spLocks noChangeArrowheads="1"/>
              </p:cNvSpPr>
              <p:nvPr/>
            </p:nvSpPr>
            <p:spPr bwMode="auto">
              <a:xfrm>
                <a:off x="3495" y="10695"/>
                <a:ext cx="1500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0" name="AutoShape 8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1" name="AutoShape 9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4922" name="Group 10"/>
            <p:cNvGrpSpPr>
              <a:grpSpLocks/>
            </p:cNvGrpSpPr>
            <p:nvPr/>
          </p:nvGrpSpPr>
          <p:grpSpPr bwMode="auto">
            <a:xfrm>
              <a:off x="2459" y="415"/>
              <a:ext cx="1546" cy="1692"/>
              <a:chOff x="3135" y="10260"/>
              <a:chExt cx="2205" cy="2430"/>
            </a:xfrm>
          </p:grpSpPr>
          <p:sp>
            <p:nvSpPr>
              <p:cNvPr id="934923" name="Oval 11"/>
              <p:cNvSpPr>
                <a:spLocks noChangeArrowheads="1"/>
              </p:cNvSpPr>
              <p:nvPr/>
            </p:nvSpPr>
            <p:spPr bwMode="auto">
              <a:xfrm>
                <a:off x="3495" y="10695"/>
                <a:ext cx="1500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4" name="AutoShape 12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5" name="AutoShape 13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4926" name="Group 14"/>
            <p:cNvGrpSpPr>
              <a:grpSpLocks/>
            </p:cNvGrpSpPr>
            <p:nvPr/>
          </p:nvGrpSpPr>
          <p:grpSpPr bwMode="auto">
            <a:xfrm>
              <a:off x="640" y="2451"/>
              <a:ext cx="1546" cy="1691"/>
              <a:chOff x="3135" y="10260"/>
              <a:chExt cx="2205" cy="2430"/>
            </a:xfrm>
          </p:grpSpPr>
          <p:sp>
            <p:nvSpPr>
              <p:cNvPr id="934927" name="Oval 15"/>
              <p:cNvSpPr>
                <a:spLocks noChangeArrowheads="1"/>
              </p:cNvSpPr>
              <p:nvPr/>
            </p:nvSpPr>
            <p:spPr bwMode="auto">
              <a:xfrm>
                <a:off x="3495" y="10695"/>
                <a:ext cx="1500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8" name="AutoShape 16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29" name="AutoShape 17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4930" name="Group 18"/>
            <p:cNvGrpSpPr>
              <a:grpSpLocks/>
            </p:cNvGrpSpPr>
            <p:nvPr/>
          </p:nvGrpSpPr>
          <p:grpSpPr bwMode="auto">
            <a:xfrm>
              <a:off x="2459" y="2388"/>
              <a:ext cx="1546" cy="1691"/>
              <a:chOff x="3135" y="10260"/>
              <a:chExt cx="2205" cy="2430"/>
            </a:xfrm>
          </p:grpSpPr>
          <p:sp>
            <p:nvSpPr>
              <p:cNvPr id="934931" name="Oval 19"/>
              <p:cNvSpPr>
                <a:spLocks noChangeArrowheads="1"/>
              </p:cNvSpPr>
              <p:nvPr/>
            </p:nvSpPr>
            <p:spPr bwMode="auto">
              <a:xfrm>
                <a:off x="3495" y="10695"/>
                <a:ext cx="1500" cy="150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32" name="AutoShape 20"/>
              <p:cNvSpPr>
                <a:spLocks noChangeShapeType="1"/>
              </p:cNvSpPr>
              <p:nvPr/>
            </p:nvSpPr>
            <p:spPr bwMode="auto">
              <a:xfrm>
                <a:off x="3135" y="11445"/>
                <a:ext cx="220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933" name="AutoShape 21"/>
              <p:cNvSpPr>
                <a:spLocks noChangeShapeType="1"/>
              </p:cNvSpPr>
              <p:nvPr/>
            </p:nvSpPr>
            <p:spPr bwMode="auto">
              <a:xfrm flipH="1" flipV="1">
                <a:off x="4215" y="10260"/>
                <a:ext cx="30" cy="24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4943" name="Text Box 31"/>
            <p:cNvSpPr txBox="1">
              <a:spLocks noChangeArrowheads="1"/>
            </p:cNvSpPr>
            <p:nvPr/>
          </p:nvSpPr>
          <p:spPr bwMode="auto">
            <a:xfrm>
              <a:off x="2880" y="86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44" name="Text Box 32"/>
            <p:cNvSpPr txBox="1">
              <a:spLocks noChangeArrowheads="1"/>
            </p:cNvSpPr>
            <p:nvPr/>
          </p:nvSpPr>
          <p:spPr bwMode="auto">
            <a:xfrm>
              <a:off x="3312" y="1296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45" name="Text Box 33"/>
            <p:cNvSpPr txBox="1">
              <a:spLocks noChangeArrowheads="1"/>
            </p:cNvSpPr>
            <p:nvPr/>
          </p:nvSpPr>
          <p:spPr bwMode="auto">
            <a:xfrm>
              <a:off x="3312" y="864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46" name="Text Box 34"/>
            <p:cNvSpPr txBox="1">
              <a:spLocks noChangeArrowheads="1"/>
            </p:cNvSpPr>
            <p:nvPr/>
          </p:nvSpPr>
          <p:spPr bwMode="auto">
            <a:xfrm>
              <a:off x="3312" y="2832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47" name="Text Box 35"/>
            <p:cNvSpPr txBox="1">
              <a:spLocks noChangeArrowheads="1"/>
            </p:cNvSpPr>
            <p:nvPr/>
          </p:nvSpPr>
          <p:spPr bwMode="auto">
            <a:xfrm>
              <a:off x="2928" y="3264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48" name="Text Box 36"/>
            <p:cNvSpPr txBox="1">
              <a:spLocks noChangeArrowheads="1"/>
            </p:cNvSpPr>
            <p:nvPr/>
          </p:nvSpPr>
          <p:spPr bwMode="auto">
            <a:xfrm>
              <a:off x="1488" y="288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49" name="Text Box 37"/>
            <p:cNvSpPr txBox="1">
              <a:spLocks noChangeArrowheads="1"/>
            </p:cNvSpPr>
            <p:nvPr/>
          </p:nvSpPr>
          <p:spPr bwMode="auto">
            <a:xfrm>
              <a:off x="1056" y="336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50" name="Text Box 38"/>
            <p:cNvSpPr txBox="1">
              <a:spLocks noChangeArrowheads="1"/>
            </p:cNvSpPr>
            <p:nvPr/>
          </p:nvSpPr>
          <p:spPr bwMode="auto">
            <a:xfrm>
              <a:off x="1488" y="920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51" name="Text Box 39"/>
            <p:cNvSpPr txBox="1">
              <a:spLocks noChangeArrowheads="1"/>
            </p:cNvSpPr>
            <p:nvPr/>
          </p:nvSpPr>
          <p:spPr bwMode="auto">
            <a:xfrm>
              <a:off x="1048" y="929"/>
              <a:ext cx="24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  <p:sp>
          <p:nvSpPr>
            <p:cNvPr id="934952" name="Text Box 40"/>
            <p:cNvSpPr txBox="1">
              <a:spLocks noChangeArrowheads="1"/>
            </p:cNvSpPr>
            <p:nvPr/>
          </p:nvSpPr>
          <p:spPr bwMode="auto">
            <a:xfrm>
              <a:off x="2880" y="1296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3" name="Text Box 41"/>
            <p:cNvSpPr txBox="1">
              <a:spLocks noChangeArrowheads="1"/>
            </p:cNvSpPr>
            <p:nvPr/>
          </p:nvSpPr>
          <p:spPr bwMode="auto">
            <a:xfrm>
              <a:off x="1488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4" name="Text Box 42"/>
            <p:cNvSpPr txBox="1">
              <a:spLocks noChangeArrowheads="1"/>
            </p:cNvSpPr>
            <p:nvPr/>
          </p:nvSpPr>
          <p:spPr bwMode="auto">
            <a:xfrm>
              <a:off x="1056" y="134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5" name="Text Box 43"/>
            <p:cNvSpPr txBox="1">
              <a:spLocks noChangeArrowheads="1"/>
            </p:cNvSpPr>
            <p:nvPr/>
          </p:nvSpPr>
          <p:spPr bwMode="auto">
            <a:xfrm>
              <a:off x="1056" y="2880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6" name="Text Box 44"/>
            <p:cNvSpPr txBox="1">
              <a:spLocks noChangeArrowheads="1"/>
            </p:cNvSpPr>
            <p:nvPr/>
          </p:nvSpPr>
          <p:spPr bwMode="auto">
            <a:xfrm>
              <a:off x="1488" y="331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7" name="Text Box 45"/>
            <p:cNvSpPr txBox="1">
              <a:spLocks noChangeArrowheads="1"/>
            </p:cNvSpPr>
            <p:nvPr/>
          </p:nvSpPr>
          <p:spPr bwMode="auto">
            <a:xfrm>
              <a:off x="3312" y="3264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34958" name="Text Box 46"/>
            <p:cNvSpPr txBox="1">
              <a:spLocks noChangeArrowheads="1"/>
            </p:cNvSpPr>
            <p:nvPr/>
          </p:nvSpPr>
          <p:spPr bwMode="auto">
            <a:xfrm>
              <a:off x="2880" y="2832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4674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24675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76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77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78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79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80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81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4682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4683" name="Oval 11"/>
          <p:cNvSpPr>
            <a:spLocks noChangeArrowheads="1"/>
          </p:cNvSpPr>
          <p:nvPr/>
        </p:nvSpPr>
        <p:spPr bwMode="auto">
          <a:xfrm>
            <a:off x="685800" y="14478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24684" name="Text Box 12"/>
          <p:cNvSpPr txBox="1">
            <a:spLocks noChangeArrowheads="1"/>
          </p:cNvSpPr>
          <p:nvPr/>
        </p:nvSpPr>
        <p:spPr bwMode="auto">
          <a:xfrm>
            <a:off x="5778500" y="3517900"/>
            <a:ext cx="4651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685" name="Freeform 13"/>
          <p:cNvSpPr>
            <a:spLocks/>
          </p:cNvSpPr>
          <p:nvPr/>
        </p:nvSpPr>
        <p:spPr bwMode="auto">
          <a:xfrm>
            <a:off x="469900" y="3694113"/>
            <a:ext cx="59007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686" name="Freeform 14"/>
          <p:cNvSpPr>
            <a:spLocks/>
          </p:cNvSpPr>
          <p:nvPr/>
        </p:nvSpPr>
        <p:spPr bwMode="auto">
          <a:xfrm>
            <a:off x="2928938" y="815975"/>
            <a:ext cx="17462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687" name="Text Box 15"/>
          <p:cNvSpPr txBox="1">
            <a:spLocks noChangeArrowheads="1"/>
          </p:cNvSpPr>
          <p:nvPr/>
        </p:nvSpPr>
        <p:spPr bwMode="auto">
          <a:xfrm>
            <a:off x="2565400" y="4064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688" name="Text Box 16"/>
          <p:cNvSpPr txBox="1">
            <a:spLocks noChangeArrowheads="1"/>
          </p:cNvSpPr>
          <p:nvPr/>
        </p:nvSpPr>
        <p:spPr bwMode="auto">
          <a:xfrm>
            <a:off x="2408238" y="35988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689" name="Freeform 17"/>
          <p:cNvSpPr>
            <a:spLocks/>
          </p:cNvSpPr>
          <p:nvPr/>
        </p:nvSpPr>
        <p:spPr bwMode="auto">
          <a:xfrm>
            <a:off x="1651000" y="4978400"/>
            <a:ext cx="3206750" cy="12700"/>
          </a:xfrm>
          <a:custGeom>
            <a:avLst/>
            <a:gdLst/>
            <a:ahLst/>
            <a:cxnLst>
              <a:cxn ang="0">
                <a:pos x="1566" y="6"/>
              </a:cxn>
              <a:cxn ang="0">
                <a:pos x="0" y="0"/>
              </a:cxn>
            </a:cxnLst>
            <a:rect l="0" t="0" r="r" b="b"/>
            <a:pathLst>
              <a:path w="1566" h="6">
                <a:moveTo>
                  <a:pt x="1566" y="6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4690" name="Oval 18"/>
          <p:cNvSpPr>
            <a:spLocks noChangeArrowheads="1"/>
          </p:cNvSpPr>
          <p:nvPr/>
        </p:nvSpPr>
        <p:spPr bwMode="auto">
          <a:xfrm rot="3834243">
            <a:off x="2886076" y="36449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4707" name="Rectangle 35"/>
          <p:cNvSpPr>
            <a:spLocks noChangeArrowheads="1"/>
          </p:cNvSpPr>
          <p:nvPr/>
        </p:nvSpPr>
        <p:spPr bwMode="auto">
          <a:xfrm>
            <a:off x="3124200" y="228600"/>
            <a:ext cx="5638800" cy="82232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Может ли абсцисса точки единичной полуокружности иметь значения 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924708" name="Group 36"/>
          <p:cNvGrpSpPr>
            <a:grpSpLocks/>
          </p:cNvGrpSpPr>
          <p:nvPr/>
        </p:nvGrpSpPr>
        <p:grpSpPr bwMode="auto">
          <a:xfrm>
            <a:off x="749300" y="3787775"/>
            <a:ext cx="4279900" cy="1012825"/>
            <a:chOff x="856" y="3448"/>
            <a:chExt cx="2696" cy="638"/>
          </a:xfrm>
        </p:grpSpPr>
        <p:graphicFrame>
          <p:nvGraphicFramePr>
            <p:cNvPr id="924709" name="Object 37"/>
            <p:cNvGraphicFramePr>
              <a:graphicFrameLocks noChangeAspect="1"/>
            </p:cNvGraphicFramePr>
            <p:nvPr/>
          </p:nvGraphicFramePr>
          <p:xfrm>
            <a:off x="1440" y="3744"/>
            <a:ext cx="1683" cy="342"/>
          </p:xfrm>
          <a:graphic>
            <a:graphicData uri="http://schemas.openxmlformats.org/presentationml/2006/ole">
              <p:oleObj spid="_x0000_s924709" name="Формула" r:id="rId4" imgW="876240" imgH="177480" progId="Equation.3">
                <p:embed/>
              </p:oleObj>
            </a:graphicData>
          </a:graphic>
        </p:graphicFrame>
        <p:sp>
          <p:nvSpPr>
            <p:cNvPr id="924710" name="Freeform 38"/>
            <p:cNvSpPr>
              <a:spLocks/>
            </p:cNvSpPr>
            <p:nvPr/>
          </p:nvSpPr>
          <p:spPr bwMode="auto">
            <a:xfrm>
              <a:off x="856" y="3448"/>
              <a:ext cx="2696" cy="2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2" y="296"/>
                </a:cxn>
                <a:cxn ang="0">
                  <a:pos x="2696" y="8"/>
                </a:cxn>
              </a:cxnLst>
              <a:rect l="0" t="0" r="r" b="b"/>
              <a:pathLst>
                <a:path w="2696" h="297">
                  <a:moveTo>
                    <a:pt x="0" y="0"/>
                  </a:moveTo>
                  <a:cubicBezTo>
                    <a:pt x="225" y="47"/>
                    <a:pt x="903" y="295"/>
                    <a:pt x="1352" y="296"/>
                  </a:cubicBezTo>
                  <a:cubicBezTo>
                    <a:pt x="1801" y="297"/>
                    <a:pt x="2248" y="156"/>
                    <a:pt x="2696" y="8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grpSp>
        <p:nvGrpSpPr>
          <p:cNvPr id="924711" name="Group 39"/>
          <p:cNvGrpSpPr>
            <a:grpSpLocks/>
          </p:cNvGrpSpPr>
          <p:nvPr/>
        </p:nvGrpSpPr>
        <p:grpSpPr bwMode="auto">
          <a:xfrm>
            <a:off x="336550" y="3643313"/>
            <a:ext cx="5078413" cy="538162"/>
            <a:chOff x="596" y="3357"/>
            <a:chExt cx="3144" cy="339"/>
          </a:xfrm>
        </p:grpSpPr>
        <p:grpSp>
          <p:nvGrpSpPr>
            <p:cNvPr id="924712" name="Group 40"/>
            <p:cNvGrpSpPr>
              <a:grpSpLocks/>
            </p:cNvGrpSpPr>
            <p:nvPr/>
          </p:nvGrpSpPr>
          <p:grpSpPr bwMode="auto">
            <a:xfrm>
              <a:off x="783" y="3357"/>
              <a:ext cx="2833" cy="56"/>
              <a:chOff x="783" y="3357"/>
              <a:chExt cx="2833" cy="56"/>
            </a:xfrm>
          </p:grpSpPr>
          <p:sp>
            <p:nvSpPr>
              <p:cNvPr id="924713" name="Oval 41"/>
              <p:cNvSpPr>
                <a:spLocks noChangeArrowheads="1"/>
              </p:cNvSpPr>
              <p:nvPr/>
            </p:nvSpPr>
            <p:spPr bwMode="auto">
              <a:xfrm rot="3834243">
                <a:off x="786" y="3354"/>
                <a:ext cx="56" cy="6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4714" name="Freeform 42"/>
              <p:cNvSpPr>
                <a:spLocks/>
              </p:cNvSpPr>
              <p:nvPr/>
            </p:nvSpPr>
            <p:spPr bwMode="auto">
              <a:xfrm>
                <a:off x="816" y="3384"/>
                <a:ext cx="280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2800" y="0"/>
                  </a:cxn>
                </a:cxnLst>
                <a:rect l="0" t="0" r="r" b="b"/>
                <a:pathLst>
                  <a:path w="2800" h="8">
                    <a:moveTo>
                      <a:pt x="0" y="8"/>
                    </a:moveTo>
                    <a:lnTo>
                      <a:pt x="2800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924715" name="Text Box 43"/>
            <p:cNvSpPr txBox="1">
              <a:spLocks noChangeArrowheads="1"/>
            </p:cNvSpPr>
            <p:nvPr/>
          </p:nvSpPr>
          <p:spPr bwMode="auto">
            <a:xfrm>
              <a:off x="596" y="3369"/>
              <a:ext cx="31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-1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24716" name="Text Box 44"/>
            <p:cNvSpPr txBox="1">
              <a:spLocks noChangeArrowheads="1"/>
            </p:cNvSpPr>
            <p:nvPr/>
          </p:nvSpPr>
          <p:spPr bwMode="auto">
            <a:xfrm>
              <a:off x="3503" y="3360"/>
              <a:ext cx="237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924723" name="Oval 51"/>
          <p:cNvSpPr>
            <a:spLocks noChangeArrowheads="1"/>
          </p:cNvSpPr>
          <p:nvPr/>
        </p:nvSpPr>
        <p:spPr bwMode="auto">
          <a:xfrm rot="3834243">
            <a:off x="5183981" y="3653632"/>
            <a:ext cx="106363" cy="1143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4724" name="Rectangle 52"/>
          <p:cNvSpPr>
            <a:spLocks noChangeArrowheads="1"/>
          </p:cNvSpPr>
          <p:nvPr/>
        </p:nvSpPr>
        <p:spPr bwMode="auto">
          <a:xfrm>
            <a:off x="6629400" y="1219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0,3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4725" name="Rectangle 53"/>
          <p:cNvSpPr>
            <a:spLocks noChangeArrowheads="1"/>
          </p:cNvSpPr>
          <p:nvPr/>
        </p:nvSpPr>
        <p:spPr bwMode="auto">
          <a:xfrm>
            <a:off x="6400800" y="2209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– 2,8 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924726" name="Object 54"/>
          <p:cNvGraphicFramePr>
            <a:graphicFrameLocks noChangeAspect="1"/>
          </p:cNvGraphicFramePr>
          <p:nvPr/>
        </p:nvGraphicFramePr>
        <p:xfrm>
          <a:off x="6637338" y="3003550"/>
          <a:ext cx="366712" cy="1035050"/>
        </p:xfrm>
        <a:graphic>
          <a:graphicData uri="http://schemas.openxmlformats.org/presentationml/2006/ole">
            <p:oleObj spid="_x0000_s924726" name="Формула" r:id="rId5" imgW="139680" imgH="393480" progId="Equation.3">
              <p:embed/>
            </p:oleObj>
          </a:graphicData>
        </a:graphic>
      </p:graphicFrame>
      <p:graphicFrame>
        <p:nvGraphicFramePr>
          <p:cNvPr id="924727" name="Object 55"/>
          <p:cNvGraphicFramePr>
            <a:graphicFrameLocks noChangeAspect="1"/>
          </p:cNvGraphicFramePr>
          <p:nvPr/>
        </p:nvGraphicFramePr>
        <p:xfrm>
          <a:off x="6596063" y="5441950"/>
          <a:ext cx="566737" cy="1035050"/>
        </p:xfrm>
        <a:graphic>
          <a:graphicData uri="http://schemas.openxmlformats.org/presentationml/2006/ole">
            <p:oleObj spid="_x0000_s924727" name="Формула" r:id="rId6" imgW="215640" imgH="393480" progId="Equation.3">
              <p:embed/>
            </p:oleObj>
          </a:graphicData>
        </a:graphic>
      </p:graphicFrame>
      <p:graphicFrame>
        <p:nvGraphicFramePr>
          <p:cNvPr id="924728" name="Object 56"/>
          <p:cNvGraphicFramePr>
            <a:graphicFrameLocks noChangeAspect="1"/>
          </p:cNvGraphicFramePr>
          <p:nvPr/>
        </p:nvGraphicFramePr>
        <p:xfrm>
          <a:off x="6489700" y="4222750"/>
          <a:ext cx="666750" cy="1035050"/>
        </p:xfrm>
        <a:graphic>
          <a:graphicData uri="http://schemas.openxmlformats.org/presentationml/2006/ole">
            <p:oleObj spid="_x0000_s924728" name="Формула" r:id="rId7" imgW="253800" imgH="393480" progId="Equation.3">
              <p:embed/>
            </p:oleObj>
          </a:graphicData>
        </a:graphic>
      </p:graphicFrame>
      <p:graphicFrame>
        <p:nvGraphicFramePr>
          <p:cNvPr id="924729" name="Object 57"/>
          <p:cNvGraphicFramePr>
            <a:graphicFrameLocks noChangeAspect="1"/>
          </p:cNvGraphicFramePr>
          <p:nvPr/>
        </p:nvGraphicFramePr>
        <p:xfrm>
          <a:off x="7234238" y="1143000"/>
          <a:ext cx="1300162" cy="534988"/>
        </p:xfrm>
        <a:graphic>
          <a:graphicData uri="http://schemas.openxmlformats.org/presentationml/2006/ole">
            <p:oleObj spid="_x0000_s924729" name="Формула" r:id="rId8" imgW="495000" imgH="203040" progId="Equation.3">
              <p:embed/>
            </p:oleObj>
          </a:graphicData>
        </a:graphic>
      </p:graphicFrame>
      <p:graphicFrame>
        <p:nvGraphicFramePr>
          <p:cNvPr id="924730" name="Object 58"/>
          <p:cNvGraphicFramePr>
            <a:graphicFrameLocks noChangeAspect="1"/>
          </p:cNvGraphicFramePr>
          <p:nvPr/>
        </p:nvGraphicFramePr>
        <p:xfrm>
          <a:off x="7234238" y="2209800"/>
          <a:ext cx="1300162" cy="534988"/>
        </p:xfrm>
        <a:graphic>
          <a:graphicData uri="http://schemas.openxmlformats.org/presentationml/2006/ole">
            <p:oleObj spid="_x0000_s924730" name="Формула" r:id="rId9" imgW="495000" imgH="203040" progId="Equation.3">
              <p:embed/>
            </p:oleObj>
          </a:graphicData>
        </a:graphic>
      </p:graphicFrame>
      <p:graphicFrame>
        <p:nvGraphicFramePr>
          <p:cNvPr id="924731" name="Object 59"/>
          <p:cNvGraphicFramePr>
            <a:graphicFrameLocks noChangeAspect="1"/>
          </p:cNvGraphicFramePr>
          <p:nvPr/>
        </p:nvGraphicFramePr>
        <p:xfrm>
          <a:off x="7162800" y="3352800"/>
          <a:ext cx="1300163" cy="534988"/>
        </p:xfrm>
        <a:graphic>
          <a:graphicData uri="http://schemas.openxmlformats.org/presentationml/2006/ole">
            <p:oleObj spid="_x0000_s924731" name="Формула" r:id="rId10" imgW="495000" imgH="203040" progId="Equation.3">
              <p:embed/>
            </p:oleObj>
          </a:graphicData>
        </a:graphic>
      </p:graphicFrame>
      <p:graphicFrame>
        <p:nvGraphicFramePr>
          <p:cNvPr id="924732" name="Object 60"/>
          <p:cNvGraphicFramePr>
            <a:graphicFrameLocks noChangeAspect="1"/>
          </p:cNvGraphicFramePr>
          <p:nvPr/>
        </p:nvGraphicFramePr>
        <p:xfrm>
          <a:off x="7162800" y="4419600"/>
          <a:ext cx="1300163" cy="534988"/>
        </p:xfrm>
        <a:graphic>
          <a:graphicData uri="http://schemas.openxmlformats.org/presentationml/2006/ole">
            <p:oleObj spid="_x0000_s924732" name="Формула" r:id="rId11" imgW="495000" imgH="203040" progId="Equation.3">
              <p:embed/>
            </p:oleObj>
          </a:graphicData>
        </a:graphic>
      </p:graphicFrame>
      <p:graphicFrame>
        <p:nvGraphicFramePr>
          <p:cNvPr id="924733" name="Object 61"/>
          <p:cNvGraphicFramePr>
            <a:graphicFrameLocks noChangeAspect="1"/>
          </p:cNvGraphicFramePr>
          <p:nvPr/>
        </p:nvGraphicFramePr>
        <p:xfrm>
          <a:off x="7239000" y="5638800"/>
          <a:ext cx="1300163" cy="534988"/>
        </p:xfrm>
        <a:graphic>
          <a:graphicData uri="http://schemas.openxmlformats.org/presentationml/2006/ole">
            <p:oleObj spid="_x0000_s924733" name="Формула" r:id="rId12" imgW="4950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2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4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4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4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4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24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6722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26723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4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5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6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7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8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29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26730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6731" name="Oval 11"/>
          <p:cNvSpPr>
            <a:spLocks noChangeArrowheads="1"/>
          </p:cNvSpPr>
          <p:nvPr/>
        </p:nvSpPr>
        <p:spPr bwMode="auto">
          <a:xfrm>
            <a:off x="868363" y="14478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26732" name="Text Box 12"/>
          <p:cNvSpPr txBox="1">
            <a:spLocks noChangeArrowheads="1"/>
          </p:cNvSpPr>
          <p:nvPr/>
        </p:nvSpPr>
        <p:spPr bwMode="auto">
          <a:xfrm>
            <a:off x="5961063" y="3517900"/>
            <a:ext cx="465137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6733" name="Freeform 13"/>
          <p:cNvSpPr>
            <a:spLocks/>
          </p:cNvSpPr>
          <p:nvPr/>
        </p:nvSpPr>
        <p:spPr bwMode="auto">
          <a:xfrm>
            <a:off x="652463" y="3694113"/>
            <a:ext cx="590073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6734" name="Freeform 14"/>
          <p:cNvSpPr>
            <a:spLocks/>
          </p:cNvSpPr>
          <p:nvPr/>
        </p:nvSpPr>
        <p:spPr bwMode="auto">
          <a:xfrm>
            <a:off x="3111500" y="815975"/>
            <a:ext cx="17463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6735" name="Text Box 15"/>
          <p:cNvSpPr txBox="1">
            <a:spLocks noChangeArrowheads="1"/>
          </p:cNvSpPr>
          <p:nvPr/>
        </p:nvSpPr>
        <p:spPr bwMode="auto">
          <a:xfrm>
            <a:off x="2747963" y="4064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6736" name="Text Box 16"/>
          <p:cNvSpPr txBox="1">
            <a:spLocks noChangeArrowheads="1"/>
          </p:cNvSpPr>
          <p:nvPr/>
        </p:nvSpPr>
        <p:spPr bwMode="auto">
          <a:xfrm>
            <a:off x="2590800" y="35988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6737" name="Freeform 17"/>
          <p:cNvSpPr>
            <a:spLocks/>
          </p:cNvSpPr>
          <p:nvPr/>
        </p:nvSpPr>
        <p:spPr bwMode="auto">
          <a:xfrm>
            <a:off x="1833563" y="4978400"/>
            <a:ext cx="3206750" cy="12700"/>
          </a:xfrm>
          <a:custGeom>
            <a:avLst/>
            <a:gdLst/>
            <a:ahLst/>
            <a:cxnLst>
              <a:cxn ang="0">
                <a:pos x="1566" y="6"/>
              </a:cxn>
              <a:cxn ang="0">
                <a:pos x="0" y="0"/>
              </a:cxn>
            </a:cxnLst>
            <a:rect l="0" t="0" r="r" b="b"/>
            <a:pathLst>
              <a:path w="1566" h="6">
                <a:moveTo>
                  <a:pt x="1566" y="6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26771" name="Group 51"/>
          <p:cNvGrpSpPr>
            <a:grpSpLocks/>
          </p:cNvGrpSpPr>
          <p:nvPr/>
        </p:nvGrpSpPr>
        <p:grpSpPr bwMode="auto">
          <a:xfrm>
            <a:off x="304800" y="1524000"/>
            <a:ext cx="2711450" cy="4279900"/>
            <a:chOff x="192" y="960"/>
            <a:chExt cx="1708" cy="2696"/>
          </a:xfrm>
        </p:grpSpPr>
        <p:graphicFrame>
          <p:nvGraphicFramePr>
            <p:cNvPr id="926741" name="Object 21"/>
            <p:cNvGraphicFramePr>
              <a:graphicFrameLocks noChangeAspect="1"/>
            </p:cNvGraphicFramePr>
            <p:nvPr/>
          </p:nvGraphicFramePr>
          <p:xfrm>
            <a:off x="192" y="1776"/>
            <a:ext cx="1635" cy="342"/>
          </p:xfrm>
          <a:graphic>
            <a:graphicData uri="http://schemas.openxmlformats.org/presentationml/2006/ole">
              <p:oleObj spid="_x0000_s926741" name="Формула" r:id="rId4" imgW="850680" imgH="177480" progId="Equation.3">
                <p:embed/>
              </p:oleObj>
            </a:graphicData>
          </a:graphic>
        </p:graphicFrame>
        <p:sp>
          <p:nvSpPr>
            <p:cNvPr id="926742" name="Freeform 22"/>
            <p:cNvSpPr>
              <a:spLocks/>
            </p:cNvSpPr>
            <p:nvPr/>
          </p:nvSpPr>
          <p:spPr bwMode="auto">
            <a:xfrm rot="5400000">
              <a:off x="404" y="2159"/>
              <a:ext cx="2696" cy="2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52" y="296"/>
                </a:cxn>
                <a:cxn ang="0">
                  <a:pos x="2696" y="8"/>
                </a:cxn>
              </a:cxnLst>
              <a:rect l="0" t="0" r="r" b="b"/>
              <a:pathLst>
                <a:path w="2696" h="297">
                  <a:moveTo>
                    <a:pt x="0" y="0"/>
                  </a:moveTo>
                  <a:cubicBezTo>
                    <a:pt x="225" y="47"/>
                    <a:pt x="903" y="295"/>
                    <a:pt x="1352" y="296"/>
                  </a:cubicBezTo>
                  <a:cubicBezTo>
                    <a:pt x="1801" y="297"/>
                    <a:pt x="2248" y="156"/>
                    <a:pt x="2696" y="8"/>
                  </a:cubicBezTo>
                </a:path>
              </a:pathLst>
            </a:custGeom>
            <a:noFill/>
            <a:ln w="9525" cap="flat" cmpd="sng">
              <a:solidFill>
                <a:srgbClr val="007CD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926760" name="Rectangle 40"/>
          <p:cNvSpPr>
            <a:spLocks noChangeArrowheads="1"/>
          </p:cNvSpPr>
          <p:nvPr/>
        </p:nvSpPr>
        <p:spPr bwMode="auto">
          <a:xfrm>
            <a:off x="3124200" y="228600"/>
            <a:ext cx="6324600" cy="82232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Может ли ордината точки единичной полуокружности иметь значения 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6761" name="Rectangle 41"/>
          <p:cNvSpPr>
            <a:spLocks noChangeArrowheads="1"/>
          </p:cNvSpPr>
          <p:nvPr/>
        </p:nvSpPr>
        <p:spPr bwMode="auto">
          <a:xfrm>
            <a:off x="6629400" y="1219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0,6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6762" name="Rectangle 42"/>
          <p:cNvSpPr>
            <a:spLocks noChangeArrowheads="1"/>
          </p:cNvSpPr>
          <p:nvPr/>
        </p:nvSpPr>
        <p:spPr bwMode="auto">
          <a:xfrm>
            <a:off x="6400800" y="2209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solidFill>
                  <a:schemeClr val="tx1"/>
                </a:solidFill>
                <a:effectLst/>
              </a:rPr>
              <a:t>– 0,3 </a:t>
            </a:r>
            <a:endParaRPr lang="ru-RU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926763" name="Object 43"/>
          <p:cNvGraphicFramePr>
            <a:graphicFrameLocks noChangeAspect="1"/>
          </p:cNvGraphicFramePr>
          <p:nvPr/>
        </p:nvGraphicFramePr>
        <p:xfrm>
          <a:off x="6653213" y="3286125"/>
          <a:ext cx="333375" cy="468313"/>
        </p:xfrm>
        <a:graphic>
          <a:graphicData uri="http://schemas.openxmlformats.org/presentationml/2006/ole">
            <p:oleObj spid="_x0000_s926763" name="Формула" r:id="rId5" imgW="126720" imgH="177480" progId="Equation.3">
              <p:embed/>
            </p:oleObj>
          </a:graphicData>
        </a:graphic>
      </p:graphicFrame>
      <p:graphicFrame>
        <p:nvGraphicFramePr>
          <p:cNvPr id="926764" name="Object 44"/>
          <p:cNvGraphicFramePr>
            <a:graphicFrameLocks noChangeAspect="1"/>
          </p:cNvGraphicFramePr>
          <p:nvPr/>
        </p:nvGraphicFramePr>
        <p:xfrm>
          <a:off x="6413500" y="5691188"/>
          <a:ext cx="933450" cy="534987"/>
        </p:xfrm>
        <a:graphic>
          <a:graphicData uri="http://schemas.openxmlformats.org/presentationml/2006/ole">
            <p:oleObj spid="_x0000_s926764" name="Формула" r:id="rId6" imgW="355320" imgH="203040" progId="Equation.3">
              <p:embed/>
            </p:oleObj>
          </a:graphicData>
        </a:graphic>
      </p:graphicFrame>
      <p:graphicFrame>
        <p:nvGraphicFramePr>
          <p:cNvPr id="926765" name="Object 45"/>
          <p:cNvGraphicFramePr>
            <a:graphicFrameLocks noChangeAspect="1"/>
          </p:cNvGraphicFramePr>
          <p:nvPr/>
        </p:nvGraphicFramePr>
        <p:xfrm>
          <a:off x="6623050" y="4222750"/>
          <a:ext cx="400050" cy="1035050"/>
        </p:xfrm>
        <a:graphic>
          <a:graphicData uri="http://schemas.openxmlformats.org/presentationml/2006/ole">
            <p:oleObj spid="_x0000_s926765" name="Формула" r:id="rId7" imgW="152280" imgH="393480" progId="Equation.3">
              <p:embed/>
            </p:oleObj>
          </a:graphicData>
        </a:graphic>
      </p:graphicFrame>
      <p:graphicFrame>
        <p:nvGraphicFramePr>
          <p:cNvPr id="926766" name="Object 46"/>
          <p:cNvGraphicFramePr>
            <a:graphicFrameLocks noChangeAspect="1"/>
          </p:cNvGraphicFramePr>
          <p:nvPr/>
        </p:nvGraphicFramePr>
        <p:xfrm>
          <a:off x="7234238" y="1143000"/>
          <a:ext cx="1300162" cy="534988"/>
        </p:xfrm>
        <a:graphic>
          <a:graphicData uri="http://schemas.openxmlformats.org/presentationml/2006/ole">
            <p:oleObj spid="_x0000_s926766" name="Формула" r:id="rId8" imgW="495000" imgH="203040" progId="Equation.3">
              <p:embed/>
            </p:oleObj>
          </a:graphicData>
        </a:graphic>
      </p:graphicFrame>
      <p:graphicFrame>
        <p:nvGraphicFramePr>
          <p:cNvPr id="926767" name="Object 47"/>
          <p:cNvGraphicFramePr>
            <a:graphicFrameLocks noChangeAspect="1"/>
          </p:cNvGraphicFramePr>
          <p:nvPr/>
        </p:nvGraphicFramePr>
        <p:xfrm>
          <a:off x="7234238" y="2209800"/>
          <a:ext cx="1300162" cy="534988"/>
        </p:xfrm>
        <a:graphic>
          <a:graphicData uri="http://schemas.openxmlformats.org/presentationml/2006/ole">
            <p:oleObj spid="_x0000_s926767" name="Формула" r:id="rId9" imgW="495000" imgH="203040" progId="Equation.3">
              <p:embed/>
            </p:oleObj>
          </a:graphicData>
        </a:graphic>
      </p:graphicFrame>
      <p:graphicFrame>
        <p:nvGraphicFramePr>
          <p:cNvPr id="926768" name="Object 48"/>
          <p:cNvGraphicFramePr>
            <a:graphicFrameLocks noChangeAspect="1"/>
          </p:cNvGraphicFramePr>
          <p:nvPr/>
        </p:nvGraphicFramePr>
        <p:xfrm>
          <a:off x="7291388" y="3276600"/>
          <a:ext cx="1300162" cy="534988"/>
        </p:xfrm>
        <a:graphic>
          <a:graphicData uri="http://schemas.openxmlformats.org/presentationml/2006/ole">
            <p:oleObj spid="_x0000_s926768" name="Формула" r:id="rId10" imgW="495000" imgH="203040" progId="Equation.3">
              <p:embed/>
            </p:oleObj>
          </a:graphicData>
        </a:graphic>
      </p:graphicFrame>
      <p:graphicFrame>
        <p:nvGraphicFramePr>
          <p:cNvPr id="926769" name="Object 49"/>
          <p:cNvGraphicFramePr>
            <a:graphicFrameLocks noChangeAspect="1"/>
          </p:cNvGraphicFramePr>
          <p:nvPr/>
        </p:nvGraphicFramePr>
        <p:xfrm>
          <a:off x="7291388" y="4419600"/>
          <a:ext cx="1300162" cy="534988"/>
        </p:xfrm>
        <a:graphic>
          <a:graphicData uri="http://schemas.openxmlformats.org/presentationml/2006/ole">
            <p:oleObj spid="_x0000_s926769" name="Формула" r:id="rId11" imgW="495000" imgH="203040" progId="Equation.3">
              <p:embed/>
            </p:oleObj>
          </a:graphicData>
        </a:graphic>
      </p:graphicFrame>
      <p:graphicFrame>
        <p:nvGraphicFramePr>
          <p:cNvPr id="926770" name="Object 50"/>
          <p:cNvGraphicFramePr>
            <a:graphicFrameLocks noChangeAspect="1"/>
          </p:cNvGraphicFramePr>
          <p:nvPr/>
        </p:nvGraphicFramePr>
        <p:xfrm>
          <a:off x="7367588" y="5638800"/>
          <a:ext cx="1300162" cy="534988"/>
        </p:xfrm>
        <a:graphic>
          <a:graphicData uri="http://schemas.openxmlformats.org/presentationml/2006/ole">
            <p:oleObj spid="_x0000_s926770" name="Формула" r:id="rId12" imgW="495000" imgH="203040" progId="Equation.3">
              <p:embed/>
            </p:oleObj>
          </a:graphicData>
        </a:graphic>
      </p:graphicFrame>
      <p:grpSp>
        <p:nvGrpSpPr>
          <p:cNvPr id="926773" name="Group 53"/>
          <p:cNvGrpSpPr>
            <a:grpSpLocks/>
          </p:cNvGrpSpPr>
          <p:nvPr/>
        </p:nvGrpSpPr>
        <p:grpSpPr bwMode="auto">
          <a:xfrm>
            <a:off x="3065463" y="1143000"/>
            <a:ext cx="538162" cy="5176838"/>
            <a:chOff x="1931" y="720"/>
            <a:chExt cx="339" cy="3261"/>
          </a:xfrm>
        </p:grpSpPr>
        <p:sp>
          <p:nvSpPr>
            <p:cNvPr id="926747" name="Text Box 27"/>
            <p:cNvSpPr txBox="1">
              <a:spLocks noChangeArrowheads="1"/>
            </p:cNvSpPr>
            <p:nvPr/>
          </p:nvSpPr>
          <p:spPr bwMode="auto">
            <a:xfrm>
              <a:off x="1954" y="3654"/>
              <a:ext cx="316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-1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26746" name="Freeform 26"/>
            <p:cNvSpPr>
              <a:spLocks/>
            </p:cNvSpPr>
            <p:nvPr/>
          </p:nvSpPr>
          <p:spPr bwMode="auto">
            <a:xfrm rot="16200000">
              <a:off x="542" y="2322"/>
              <a:ext cx="2849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800" y="0"/>
                </a:cxn>
              </a:cxnLst>
              <a:rect l="0" t="0" r="r" b="b"/>
              <a:pathLst>
                <a:path w="2800" h="8">
                  <a:moveTo>
                    <a:pt x="0" y="8"/>
                  </a:moveTo>
                  <a:lnTo>
                    <a:pt x="2800" y="0"/>
                  </a:lnTo>
                </a:path>
              </a:pathLst>
            </a:custGeom>
            <a:noFill/>
            <a:ln w="38100" cap="flat" cmpd="sng">
              <a:solidFill>
                <a:srgbClr val="007CD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926748" name="Text Box 28"/>
            <p:cNvSpPr txBox="1">
              <a:spLocks noChangeArrowheads="1"/>
            </p:cNvSpPr>
            <p:nvPr/>
          </p:nvSpPr>
          <p:spPr bwMode="auto">
            <a:xfrm>
              <a:off x="1979" y="720"/>
              <a:ext cx="241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26749" name="Oval 29"/>
            <p:cNvSpPr>
              <a:spLocks noChangeArrowheads="1"/>
            </p:cNvSpPr>
            <p:nvPr/>
          </p:nvSpPr>
          <p:spPr bwMode="auto">
            <a:xfrm rot="3834243">
              <a:off x="1933" y="886"/>
              <a:ext cx="67" cy="72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6745" name="Oval 25"/>
            <p:cNvSpPr>
              <a:spLocks noChangeArrowheads="1"/>
            </p:cNvSpPr>
            <p:nvPr/>
          </p:nvSpPr>
          <p:spPr bwMode="auto">
            <a:xfrm rot="20034243">
              <a:off x="1936" y="3723"/>
              <a:ext cx="56" cy="62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6738" name="Oval 18"/>
          <p:cNvSpPr>
            <a:spLocks noChangeArrowheads="1"/>
          </p:cNvSpPr>
          <p:nvPr/>
        </p:nvSpPr>
        <p:spPr bwMode="auto">
          <a:xfrm rot="3834243">
            <a:off x="3055938" y="3644900"/>
            <a:ext cx="131762" cy="1222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26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92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2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26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Основные свойства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400" dirty="0" smtClean="0"/>
              <a:t>1. </a:t>
            </a:r>
            <a:r>
              <a:rPr lang="ru-RU" sz="2400" dirty="0" smtClean="0"/>
              <a:t>Для любого значения </a:t>
            </a:r>
            <a:r>
              <a:rPr lang="en-US" sz="2400" dirty="0" smtClean="0"/>
              <a:t>t</a:t>
            </a:r>
            <a:r>
              <a:rPr lang="ru-RU" sz="2400" dirty="0"/>
              <a:t> </a:t>
            </a:r>
            <a:r>
              <a:rPr lang="ru-RU" sz="2400" dirty="0" smtClean="0"/>
              <a:t>справедливы равенства:</a:t>
            </a:r>
          </a:p>
          <a:p>
            <a:pPr marL="514350" indent="-514350">
              <a:buNone/>
            </a:pPr>
            <a:r>
              <a:rPr lang="en-US" sz="2400" dirty="0" smtClean="0"/>
              <a:t>	sin(-t) = -sin(t) 				cos(-t) = cos(t)</a:t>
            </a:r>
          </a:p>
          <a:p>
            <a:pPr marL="514350" indent="-514350">
              <a:buNone/>
            </a:pPr>
            <a:r>
              <a:rPr lang="en-US" sz="2400" dirty="0" smtClean="0"/>
              <a:t>2. </a:t>
            </a:r>
            <a:r>
              <a:rPr lang="ru-RU" sz="2400" dirty="0" smtClean="0"/>
              <a:t>Для любого значения </a:t>
            </a:r>
            <a:r>
              <a:rPr lang="en-US" sz="2400" dirty="0" smtClean="0"/>
              <a:t>t</a:t>
            </a:r>
            <a:r>
              <a:rPr lang="ru-RU" sz="2400" dirty="0" smtClean="0"/>
              <a:t> справедливы равенства: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/>
              <a:t>	</a:t>
            </a:r>
            <a:r>
              <a:rPr lang="en-US" sz="2400" dirty="0" smtClean="0"/>
              <a:t>sin(t+2</a:t>
            </a:r>
            <a:r>
              <a:rPr lang="en-US" sz="2400" dirty="0" smtClean="0">
                <a:sym typeface="Symbol"/>
              </a:rPr>
              <a:t>k</a:t>
            </a:r>
            <a:r>
              <a:rPr lang="en-US" sz="2400" dirty="0" smtClean="0"/>
              <a:t>) = sin(t)		cos(</a:t>
            </a:r>
            <a:r>
              <a:rPr lang="en-US" sz="2400" dirty="0" smtClean="0"/>
              <a:t>t+2</a:t>
            </a:r>
            <a:r>
              <a:rPr lang="en-US" sz="2400" dirty="0" smtClean="0">
                <a:sym typeface="Symbol"/>
              </a:rPr>
              <a:t>k</a:t>
            </a:r>
            <a:r>
              <a:rPr lang="en-US" sz="2400" dirty="0" smtClean="0"/>
              <a:t>) = cos(t)</a:t>
            </a:r>
          </a:p>
          <a:p>
            <a:pPr marL="514350" indent="-514350">
              <a:buNone/>
            </a:pPr>
            <a:r>
              <a:rPr lang="en-US" sz="2400" dirty="0" smtClean="0"/>
              <a:t>3. </a:t>
            </a:r>
            <a:r>
              <a:rPr lang="ru-RU" sz="2400" dirty="0" smtClean="0"/>
              <a:t>Для любого значения </a:t>
            </a:r>
            <a:r>
              <a:rPr lang="en-US" sz="2400" dirty="0" smtClean="0"/>
              <a:t>t</a:t>
            </a:r>
            <a:r>
              <a:rPr lang="ru-RU" sz="2400" dirty="0" smtClean="0"/>
              <a:t> справедливы равенства: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/>
              <a:t>	</a:t>
            </a:r>
            <a:r>
              <a:rPr lang="en-US" sz="2400" dirty="0" smtClean="0"/>
              <a:t>sin(t+</a:t>
            </a:r>
            <a:r>
              <a:rPr lang="en-US" sz="2400" dirty="0" smtClean="0">
                <a:sym typeface="Symbol"/>
              </a:rPr>
              <a:t></a:t>
            </a:r>
            <a:r>
              <a:rPr lang="en-US" sz="2400" dirty="0" smtClean="0"/>
              <a:t>) = -sin(t)			cos(</a:t>
            </a:r>
            <a:r>
              <a:rPr lang="en-US" sz="2400" dirty="0" smtClean="0"/>
              <a:t>t+</a:t>
            </a:r>
            <a:r>
              <a:rPr lang="en-US" sz="2400" dirty="0" smtClean="0">
                <a:sym typeface="Symbol"/>
              </a:rPr>
              <a:t></a:t>
            </a:r>
            <a:r>
              <a:rPr lang="en-US" sz="2400" dirty="0" smtClean="0"/>
              <a:t>) = - cos(t)</a:t>
            </a:r>
          </a:p>
          <a:p>
            <a:pPr marL="514350" indent="-514350">
              <a:buNone/>
            </a:pPr>
            <a:r>
              <a:rPr lang="en-US" sz="2400" dirty="0" smtClean="0"/>
              <a:t>4. </a:t>
            </a:r>
            <a:r>
              <a:rPr lang="ru-RU" sz="2400" dirty="0" smtClean="0"/>
              <a:t>Для любого значения </a:t>
            </a:r>
            <a:r>
              <a:rPr lang="en-US" sz="2400" dirty="0" smtClean="0"/>
              <a:t>t</a:t>
            </a:r>
            <a:r>
              <a:rPr lang="ru-RU" sz="2400" dirty="0" smtClean="0"/>
              <a:t> справедливы равенства: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/>
              <a:t>	</a:t>
            </a:r>
            <a:r>
              <a:rPr lang="en-US" sz="2400" dirty="0" smtClean="0"/>
              <a:t>sin(t +</a:t>
            </a:r>
            <a:r>
              <a:rPr lang="en-US" sz="2400" dirty="0" smtClean="0">
                <a:sym typeface="Symbol"/>
              </a:rPr>
              <a:t> /2</a:t>
            </a:r>
            <a:r>
              <a:rPr lang="en-US" sz="2400" dirty="0" smtClean="0"/>
              <a:t>) = cos(t)		cos(</a:t>
            </a:r>
            <a:r>
              <a:rPr lang="en-US" sz="2400" dirty="0" smtClean="0"/>
              <a:t>t +</a:t>
            </a:r>
            <a:r>
              <a:rPr lang="en-US" sz="2400" dirty="0" smtClean="0">
                <a:sym typeface="Symbol"/>
              </a:rPr>
              <a:t> /2</a:t>
            </a:r>
            <a:r>
              <a:rPr lang="en-US" sz="2400" dirty="0" smtClean="0"/>
              <a:t>) = -sin(t)</a:t>
            </a:r>
            <a:endParaRPr lang="ru-RU" sz="24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5938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35939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0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1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2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3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4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5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5946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5947" name="Oval 11"/>
          <p:cNvSpPr>
            <a:spLocks noChangeArrowheads="1"/>
          </p:cNvSpPr>
          <p:nvPr/>
        </p:nvSpPr>
        <p:spPr bwMode="auto">
          <a:xfrm>
            <a:off x="685800" y="1447800"/>
            <a:ext cx="4533900" cy="44958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35948" name="Text Box 12"/>
          <p:cNvSpPr txBox="1">
            <a:spLocks noChangeArrowheads="1"/>
          </p:cNvSpPr>
          <p:nvPr/>
        </p:nvSpPr>
        <p:spPr bwMode="auto">
          <a:xfrm>
            <a:off x="6070600" y="3530600"/>
            <a:ext cx="4651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5949" name="Freeform 13"/>
          <p:cNvSpPr>
            <a:spLocks/>
          </p:cNvSpPr>
          <p:nvPr/>
        </p:nvSpPr>
        <p:spPr bwMode="auto">
          <a:xfrm>
            <a:off x="469900" y="3694113"/>
            <a:ext cx="59007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17" y="0"/>
              </a:cxn>
            </a:cxnLst>
            <a:rect l="0" t="0" r="r" b="b"/>
            <a:pathLst>
              <a:path w="3717" h="1">
                <a:moveTo>
                  <a:pt x="0" y="0"/>
                </a:moveTo>
                <a:lnTo>
                  <a:pt x="3717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5950" name="Freeform 14"/>
          <p:cNvSpPr>
            <a:spLocks/>
          </p:cNvSpPr>
          <p:nvPr/>
        </p:nvSpPr>
        <p:spPr bwMode="auto">
          <a:xfrm>
            <a:off x="2928938" y="815975"/>
            <a:ext cx="17462" cy="5762625"/>
          </a:xfrm>
          <a:custGeom>
            <a:avLst/>
            <a:gdLst/>
            <a:ahLst/>
            <a:cxnLst>
              <a:cxn ang="0">
                <a:pos x="11" y="3630"/>
              </a:cxn>
              <a:cxn ang="0">
                <a:pos x="0" y="0"/>
              </a:cxn>
            </a:cxnLst>
            <a:rect l="0" t="0" r="r" b="b"/>
            <a:pathLst>
              <a:path w="11" h="3630">
                <a:moveTo>
                  <a:pt x="11" y="3630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35951" name="Text Box 15"/>
          <p:cNvSpPr txBox="1">
            <a:spLocks noChangeArrowheads="1"/>
          </p:cNvSpPr>
          <p:nvPr/>
        </p:nvSpPr>
        <p:spPr bwMode="auto">
          <a:xfrm>
            <a:off x="2565400" y="4064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5952" name="Text Box 16"/>
          <p:cNvSpPr txBox="1">
            <a:spLocks noChangeArrowheads="1"/>
          </p:cNvSpPr>
          <p:nvPr/>
        </p:nvSpPr>
        <p:spPr bwMode="auto">
          <a:xfrm>
            <a:off x="2408238" y="3598863"/>
            <a:ext cx="479425" cy="579437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3200" i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5953" name="Freeform 17"/>
          <p:cNvSpPr>
            <a:spLocks/>
          </p:cNvSpPr>
          <p:nvPr/>
        </p:nvSpPr>
        <p:spPr bwMode="auto">
          <a:xfrm>
            <a:off x="1651000" y="4978400"/>
            <a:ext cx="3206750" cy="12700"/>
          </a:xfrm>
          <a:custGeom>
            <a:avLst/>
            <a:gdLst/>
            <a:ahLst/>
            <a:cxnLst>
              <a:cxn ang="0">
                <a:pos x="1566" y="6"/>
              </a:cxn>
              <a:cxn ang="0">
                <a:pos x="0" y="0"/>
              </a:cxn>
            </a:cxnLst>
            <a:rect l="0" t="0" r="r" b="b"/>
            <a:pathLst>
              <a:path w="1566" h="6">
                <a:moveTo>
                  <a:pt x="1566" y="6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35955" name="Group 19"/>
          <p:cNvGrpSpPr>
            <a:grpSpLocks/>
          </p:cNvGrpSpPr>
          <p:nvPr/>
        </p:nvGrpSpPr>
        <p:grpSpPr bwMode="auto">
          <a:xfrm>
            <a:off x="609600" y="3606800"/>
            <a:ext cx="4668838" cy="157163"/>
            <a:chOff x="208" y="2448"/>
            <a:chExt cx="2941" cy="99"/>
          </a:xfrm>
        </p:grpSpPr>
        <p:grpSp>
          <p:nvGrpSpPr>
            <p:cNvPr id="935956" name="Group 20"/>
            <p:cNvGrpSpPr>
              <a:grpSpLocks/>
            </p:cNvGrpSpPr>
            <p:nvPr/>
          </p:nvGrpSpPr>
          <p:grpSpPr bwMode="auto">
            <a:xfrm>
              <a:off x="1680" y="2448"/>
              <a:ext cx="1469" cy="83"/>
              <a:chOff x="1680" y="2448"/>
              <a:chExt cx="1469" cy="83"/>
            </a:xfrm>
          </p:grpSpPr>
          <p:sp>
            <p:nvSpPr>
              <p:cNvPr id="935957" name="Freeform 21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958" name="Oval 22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35959" name="Group 23"/>
            <p:cNvGrpSpPr>
              <a:grpSpLocks/>
            </p:cNvGrpSpPr>
            <p:nvPr/>
          </p:nvGrpSpPr>
          <p:grpSpPr bwMode="auto">
            <a:xfrm flipH="1" flipV="1">
              <a:off x="208" y="2464"/>
              <a:ext cx="1469" cy="83"/>
              <a:chOff x="1680" y="2448"/>
              <a:chExt cx="1469" cy="83"/>
            </a:xfrm>
          </p:grpSpPr>
          <p:sp>
            <p:nvSpPr>
              <p:cNvPr id="935960" name="Freeform 24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noFill/>
              <a:ln w="28575" cap="flat" cmpd="sng">
                <a:noFill/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961" name="Oval 25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noFill/>
              <a:ln w="9525">
                <a:noFill/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935972" name="Group 36"/>
          <p:cNvGrpSpPr>
            <a:grpSpLocks/>
          </p:cNvGrpSpPr>
          <p:nvPr/>
        </p:nvGrpSpPr>
        <p:grpSpPr bwMode="auto">
          <a:xfrm>
            <a:off x="609600" y="3606800"/>
            <a:ext cx="4668838" cy="157163"/>
            <a:chOff x="208" y="2448"/>
            <a:chExt cx="2941" cy="99"/>
          </a:xfrm>
        </p:grpSpPr>
        <p:grpSp>
          <p:nvGrpSpPr>
            <p:cNvPr id="935973" name="Group 37"/>
            <p:cNvGrpSpPr>
              <a:grpSpLocks/>
            </p:cNvGrpSpPr>
            <p:nvPr/>
          </p:nvGrpSpPr>
          <p:grpSpPr bwMode="auto">
            <a:xfrm>
              <a:off x="1680" y="2448"/>
              <a:ext cx="1469" cy="83"/>
              <a:chOff x="1680" y="2448"/>
              <a:chExt cx="1469" cy="83"/>
            </a:xfrm>
          </p:grpSpPr>
          <p:sp>
            <p:nvSpPr>
              <p:cNvPr id="935974" name="Freeform 38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solidFill>
                <a:srgbClr val="007CD0"/>
              </a:solidFill>
              <a:ln w="28575" cap="flat" cmpd="sng">
                <a:solidFill>
                  <a:srgbClr val="007CD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975" name="Oval 39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solidFill>
                <a:srgbClr val="007CD0"/>
              </a:soli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35976" name="Group 40"/>
            <p:cNvGrpSpPr>
              <a:grpSpLocks/>
            </p:cNvGrpSpPr>
            <p:nvPr/>
          </p:nvGrpSpPr>
          <p:grpSpPr bwMode="auto">
            <a:xfrm flipH="1" flipV="1">
              <a:off x="208" y="2464"/>
              <a:ext cx="1469" cy="83"/>
              <a:chOff x="1680" y="2448"/>
              <a:chExt cx="1469" cy="83"/>
            </a:xfrm>
          </p:grpSpPr>
          <p:sp>
            <p:nvSpPr>
              <p:cNvPr id="935977" name="Freeform 41"/>
              <p:cNvSpPr>
                <a:spLocks/>
              </p:cNvSpPr>
              <p:nvPr/>
            </p:nvSpPr>
            <p:spPr bwMode="auto">
              <a:xfrm>
                <a:off x="1680" y="2488"/>
                <a:ext cx="1440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440" y="0"/>
                  </a:cxn>
                </a:cxnLst>
                <a:rect l="0" t="0" r="r" b="b"/>
                <a:pathLst>
                  <a:path w="1440" h="8">
                    <a:moveTo>
                      <a:pt x="0" y="8"/>
                    </a:moveTo>
                    <a:lnTo>
                      <a:pt x="1440" y="0"/>
                    </a:lnTo>
                  </a:path>
                </a:pathLst>
              </a:custGeom>
              <a:solidFill>
                <a:srgbClr val="007CD0"/>
              </a:solidFill>
              <a:ln w="28575" cap="flat" cmpd="sng">
                <a:noFill/>
                <a:prstDash val="solid"/>
                <a:round/>
                <a:headEnd type="none" w="lg" len="lg"/>
                <a:tailEnd type="none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978" name="Oval 42"/>
              <p:cNvSpPr>
                <a:spLocks noChangeArrowheads="1"/>
              </p:cNvSpPr>
              <p:nvPr/>
            </p:nvSpPr>
            <p:spPr bwMode="auto">
              <a:xfrm rot="3834243">
                <a:off x="3069" y="2451"/>
                <a:ext cx="83" cy="77"/>
              </a:xfrm>
              <a:prstGeom prst="ellipse">
                <a:avLst/>
              </a:prstGeom>
              <a:noFill/>
              <a:ln w="9525">
                <a:noFill/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aphicFrame>
        <p:nvGraphicFramePr>
          <p:cNvPr id="935979" name="Object 43"/>
          <p:cNvGraphicFramePr>
            <a:graphicFrameLocks noChangeAspect="1"/>
          </p:cNvGraphicFramePr>
          <p:nvPr/>
        </p:nvGraphicFramePr>
        <p:xfrm>
          <a:off x="1981200" y="2286000"/>
          <a:ext cx="877888" cy="461963"/>
        </p:xfrm>
        <a:graphic>
          <a:graphicData uri="http://schemas.openxmlformats.org/presentationml/2006/ole">
            <p:oleObj spid="_x0000_s935979" name="Формула" r:id="rId4" imgW="355320" imgH="177480" progId="Equation.3">
              <p:embed/>
            </p:oleObj>
          </a:graphicData>
        </a:graphic>
      </p:graphicFrame>
      <p:graphicFrame>
        <p:nvGraphicFramePr>
          <p:cNvPr id="935991" name="Object 55"/>
          <p:cNvGraphicFramePr>
            <a:graphicFrameLocks noChangeAspect="1"/>
          </p:cNvGraphicFramePr>
          <p:nvPr/>
        </p:nvGraphicFramePr>
        <p:xfrm>
          <a:off x="1600200" y="4572000"/>
          <a:ext cx="1285875" cy="527050"/>
        </p:xfrm>
        <a:graphic>
          <a:graphicData uri="http://schemas.openxmlformats.org/presentationml/2006/ole">
            <p:oleObj spid="_x0000_s935991" name="Формула" r:id="rId5" imgW="520560" imgH="203040" progId="Equation.3">
              <p:embed/>
            </p:oleObj>
          </a:graphicData>
        </a:graphic>
      </p:graphicFrame>
      <p:grpSp>
        <p:nvGrpSpPr>
          <p:cNvPr id="935994" name="Group 58"/>
          <p:cNvGrpSpPr>
            <a:grpSpLocks/>
          </p:cNvGrpSpPr>
          <p:nvPr/>
        </p:nvGrpSpPr>
        <p:grpSpPr bwMode="auto">
          <a:xfrm>
            <a:off x="2921000" y="2552700"/>
            <a:ext cx="25400" cy="2311400"/>
            <a:chOff x="1840" y="1608"/>
            <a:chExt cx="16" cy="1456"/>
          </a:xfrm>
        </p:grpSpPr>
        <p:sp>
          <p:nvSpPr>
            <p:cNvPr id="935992" name="Freeform 56"/>
            <p:cNvSpPr>
              <a:spLocks/>
            </p:cNvSpPr>
            <p:nvPr/>
          </p:nvSpPr>
          <p:spPr bwMode="auto">
            <a:xfrm>
              <a:off x="1840" y="1608"/>
              <a:ext cx="8" cy="7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712"/>
                </a:cxn>
              </a:cxnLst>
              <a:rect l="0" t="0" r="r" b="b"/>
              <a:pathLst>
                <a:path w="8" h="712">
                  <a:moveTo>
                    <a:pt x="0" y="0"/>
                  </a:moveTo>
                  <a:lnTo>
                    <a:pt x="8" y="712"/>
                  </a:lnTo>
                </a:path>
              </a:pathLst>
            </a:custGeom>
            <a:noFill/>
            <a:ln w="571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935993" name="Freeform 57"/>
            <p:cNvSpPr>
              <a:spLocks/>
            </p:cNvSpPr>
            <p:nvPr/>
          </p:nvSpPr>
          <p:spPr bwMode="auto">
            <a:xfrm>
              <a:off x="1848" y="2352"/>
              <a:ext cx="8" cy="7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712"/>
                </a:cxn>
              </a:cxnLst>
              <a:rect l="0" t="0" r="r" b="b"/>
              <a:pathLst>
                <a:path w="8" h="712">
                  <a:moveTo>
                    <a:pt x="0" y="0"/>
                  </a:moveTo>
                  <a:lnTo>
                    <a:pt x="8" y="712"/>
                  </a:lnTo>
                </a:path>
              </a:pathLst>
            </a:custGeom>
            <a:noFill/>
            <a:ln w="57150" cap="flat" cmpd="sng">
              <a:solidFill>
                <a:srgbClr val="007CD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</p:grpSp>
      <p:sp>
        <p:nvSpPr>
          <p:cNvPr id="935971" name="Freeform 35"/>
          <p:cNvSpPr>
            <a:spLocks/>
          </p:cNvSpPr>
          <p:nvPr/>
        </p:nvSpPr>
        <p:spPr bwMode="auto">
          <a:xfrm>
            <a:off x="2921000" y="4826000"/>
            <a:ext cx="2019300" cy="1588"/>
          </a:xfrm>
          <a:custGeom>
            <a:avLst/>
            <a:gdLst/>
            <a:ahLst/>
            <a:cxnLst>
              <a:cxn ang="0">
                <a:pos x="1272" y="0"/>
              </a:cxn>
              <a:cxn ang="0">
                <a:pos x="0" y="0"/>
              </a:cxn>
            </a:cxnLst>
            <a:rect l="0" t="0" r="r" b="b"/>
            <a:pathLst>
              <a:path w="1272" h="1">
                <a:moveTo>
                  <a:pt x="1272" y="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35964" name="Freeform 28"/>
          <p:cNvSpPr>
            <a:spLocks/>
          </p:cNvSpPr>
          <p:nvPr/>
        </p:nvSpPr>
        <p:spPr bwMode="auto">
          <a:xfrm>
            <a:off x="2895600" y="2565400"/>
            <a:ext cx="2019300" cy="1588"/>
          </a:xfrm>
          <a:custGeom>
            <a:avLst/>
            <a:gdLst/>
            <a:ahLst/>
            <a:cxnLst>
              <a:cxn ang="0">
                <a:pos x="1272" y="0"/>
              </a:cxn>
              <a:cxn ang="0">
                <a:pos x="0" y="0"/>
              </a:cxn>
            </a:cxnLst>
            <a:rect l="0" t="0" r="r" b="b"/>
            <a:pathLst>
              <a:path w="1272" h="1">
                <a:moveTo>
                  <a:pt x="1272" y="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stealth" w="lg" len="lg"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35954" name="Oval 18"/>
          <p:cNvSpPr>
            <a:spLocks noChangeArrowheads="1"/>
          </p:cNvSpPr>
          <p:nvPr/>
        </p:nvSpPr>
        <p:spPr bwMode="auto">
          <a:xfrm rot="3834243">
            <a:off x="2873376" y="3644900"/>
            <a:ext cx="131762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35998" name="Group 62"/>
          <p:cNvGrpSpPr>
            <a:grpSpLocks/>
          </p:cNvGrpSpPr>
          <p:nvPr/>
        </p:nvGrpSpPr>
        <p:grpSpPr bwMode="auto">
          <a:xfrm>
            <a:off x="5791200" y="914400"/>
            <a:ext cx="3011488" cy="527050"/>
            <a:chOff x="2736" y="288"/>
            <a:chExt cx="1897" cy="332"/>
          </a:xfrm>
        </p:grpSpPr>
        <p:graphicFrame>
          <p:nvGraphicFramePr>
            <p:cNvPr id="935995" name="Object 59"/>
            <p:cNvGraphicFramePr>
              <a:graphicFrameLocks noChangeAspect="1"/>
            </p:cNvGraphicFramePr>
            <p:nvPr/>
          </p:nvGraphicFramePr>
          <p:xfrm>
            <a:off x="4080" y="312"/>
            <a:ext cx="553" cy="291"/>
          </p:xfrm>
          <a:graphic>
            <a:graphicData uri="http://schemas.openxmlformats.org/presentationml/2006/ole">
              <p:oleObj spid="_x0000_s935995" name="Формула" r:id="rId6" imgW="355320" imgH="177480" progId="Equation.3">
                <p:embed/>
              </p:oleObj>
            </a:graphicData>
          </a:graphic>
        </p:graphicFrame>
        <p:graphicFrame>
          <p:nvGraphicFramePr>
            <p:cNvPr id="935996" name="Object 60"/>
            <p:cNvGraphicFramePr>
              <a:graphicFrameLocks noChangeAspect="1"/>
            </p:cNvGraphicFramePr>
            <p:nvPr/>
          </p:nvGraphicFramePr>
          <p:xfrm>
            <a:off x="2736" y="288"/>
            <a:ext cx="810" cy="332"/>
          </p:xfrm>
          <a:graphic>
            <a:graphicData uri="http://schemas.openxmlformats.org/presentationml/2006/ole">
              <p:oleObj spid="_x0000_s935996" name="Формула" r:id="rId7" imgW="520560" imgH="203040" progId="Equation.3">
                <p:embed/>
              </p:oleObj>
            </a:graphicData>
          </a:graphic>
        </p:graphicFrame>
      </p:grpSp>
      <p:graphicFrame>
        <p:nvGraphicFramePr>
          <p:cNvPr id="935997" name="Object 61"/>
          <p:cNvGraphicFramePr>
            <a:graphicFrameLocks noChangeAspect="1"/>
          </p:cNvGraphicFramePr>
          <p:nvPr/>
        </p:nvGraphicFramePr>
        <p:xfrm>
          <a:off x="7010400" y="990600"/>
          <a:ext cx="914400" cy="608013"/>
        </p:xfrm>
        <a:graphic>
          <a:graphicData uri="http://schemas.openxmlformats.org/presentationml/2006/ole">
            <p:oleObj spid="_x0000_s935997" name="Формула" r:id="rId8" imgW="241200" imgH="152280" progId="Equation.3">
              <p:embed/>
            </p:oleObj>
          </a:graphicData>
        </a:graphic>
      </p:graphicFrame>
      <p:sp>
        <p:nvSpPr>
          <p:cNvPr id="936005" name="Rectangle 69"/>
          <p:cNvSpPr>
            <a:spLocks noChangeArrowheads="1"/>
          </p:cNvSpPr>
          <p:nvPr/>
        </p:nvSpPr>
        <p:spPr bwMode="auto">
          <a:xfrm>
            <a:off x="5638800" y="838200"/>
            <a:ext cx="32766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800000">
                                      <p:cBhvr>
                                        <p:cTn id="6" dur="1000" fill="hold"/>
                                        <p:tgtEl>
                                          <p:spTgt spid="9359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10" dur="1000" fill="hold"/>
                                        <p:tgtEl>
                                          <p:spTgt spid="9359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3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3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3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3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3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3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59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60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971" grpId="0" animBg="1"/>
      <p:bldP spid="935964" grpId="0" animBg="1"/>
      <p:bldP spid="93600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rgbClr val="00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rgbClr val="0033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9804</TotalTime>
  <Words>151</Words>
  <Application>Microsoft Office PowerPoint</Application>
  <PresentationFormat>Экран (4:3)</PresentationFormat>
  <Paragraphs>109</Paragraphs>
  <Slides>11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Оформление по умолчанию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Основные свойства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859</cp:revision>
  <cp:lastPrinted>1601-01-01T00:00:00Z</cp:lastPrinted>
  <dcterms:created xsi:type="dcterms:W3CDTF">1601-01-01T00:00:00Z</dcterms:created>
  <dcterms:modified xsi:type="dcterms:W3CDTF">2014-09-17T19:23:02Z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